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61"/>
  </p:handoutMasterIdLst>
  <p:sldIdLst>
    <p:sldId id="256" r:id="rId5"/>
    <p:sldId id="447" r:id="rId6"/>
    <p:sldId id="363" r:id="rId7"/>
    <p:sldId id="394" r:id="rId8"/>
    <p:sldId id="395" r:id="rId9"/>
    <p:sldId id="396" r:id="rId10"/>
    <p:sldId id="397" r:id="rId11"/>
    <p:sldId id="398" r:id="rId12"/>
    <p:sldId id="399" r:id="rId13"/>
    <p:sldId id="400" r:id="rId14"/>
    <p:sldId id="402" r:id="rId15"/>
    <p:sldId id="403" r:id="rId16"/>
    <p:sldId id="404" r:id="rId17"/>
    <p:sldId id="405" r:id="rId18"/>
    <p:sldId id="406" r:id="rId19"/>
    <p:sldId id="407" r:id="rId20"/>
    <p:sldId id="409" r:id="rId21"/>
    <p:sldId id="410" r:id="rId22"/>
    <p:sldId id="411" r:id="rId23"/>
    <p:sldId id="416" r:id="rId24"/>
    <p:sldId id="419" r:id="rId25"/>
    <p:sldId id="412" r:id="rId26"/>
    <p:sldId id="413" r:id="rId27"/>
    <p:sldId id="415" r:id="rId28"/>
    <p:sldId id="428" r:id="rId29"/>
    <p:sldId id="420" r:id="rId30"/>
    <p:sldId id="427" r:id="rId31"/>
    <p:sldId id="421" r:id="rId32"/>
    <p:sldId id="423" r:id="rId33"/>
    <p:sldId id="424" r:id="rId34"/>
    <p:sldId id="425" r:id="rId35"/>
    <p:sldId id="426" r:id="rId36"/>
    <p:sldId id="417" r:id="rId37"/>
    <p:sldId id="418" r:id="rId38"/>
    <p:sldId id="422" r:id="rId39"/>
    <p:sldId id="430" r:id="rId40"/>
    <p:sldId id="429" r:id="rId41"/>
    <p:sldId id="431" r:id="rId42"/>
    <p:sldId id="372" r:id="rId43"/>
    <p:sldId id="438" r:id="rId44"/>
    <p:sldId id="439" r:id="rId45"/>
    <p:sldId id="441" r:id="rId46"/>
    <p:sldId id="442" r:id="rId47"/>
    <p:sldId id="443" r:id="rId48"/>
    <p:sldId id="444" r:id="rId49"/>
    <p:sldId id="445" r:id="rId50"/>
    <p:sldId id="437" r:id="rId51"/>
    <p:sldId id="436" r:id="rId52"/>
    <p:sldId id="432" r:id="rId53"/>
    <p:sldId id="433" r:id="rId54"/>
    <p:sldId id="448" r:id="rId55"/>
    <p:sldId id="434" r:id="rId56"/>
    <p:sldId id="435" r:id="rId57"/>
    <p:sldId id="446" r:id="rId58"/>
    <p:sldId id="333" r:id="rId59"/>
    <p:sldId id="325"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3923" autoAdjust="0"/>
  </p:normalViewPr>
  <p:slideViewPr>
    <p:cSldViewPr snapToGrid="0">
      <p:cViewPr>
        <p:scale>
          <a:sx n="80" d="100"/>
          <a:sy n="80" d="100"/>
        </p:scale>
        <p:origin x="1170" y="60"/>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16/07/2019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16/07/2019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graph-gallery.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tats.stackexchange.com/questions/101274/how-to-interpret-a-qq-plot" TargetMode="External"/><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 Id="rId6" Type="http://schemas.openxmlformats.org/officeDocument/2006/relationships/hyperlink" Target="http://www.matematica.ciens.ucv.ve/pregrado/Probabilidades/Curso%20de%20Probalidad%20por%20M.%20Arriojas.pdf" TargetMode="External"/><Relationship Id="rId5" Type="http://schemas.openxmlformats.org/officeDocument/2006/relationships/hyperlink" Target="https://www.academia.edu/36701678/Practical_Statistics_for_Data_Scientists" TargetMode="External"/><Relationship Id="rId4" Type="http://schemas.openxmlformats.org/officeDocument/2006/relationships/hyperlink" Target="http://halweb.uc3m.es/esp/Personal/personas/aarribas/esp/docs/estI_grado/estIG_tema8.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13531"/>
            <a:ext cx="7529035" cy="4492069"/>
          </a:xfrm>
        </p:spPr>
        <p:txBody>
          <a:bodyPr/>
          <a:lstStyle/>
          <a:p>
            <a:r>
              <a:rPr lang="es-ES" dirty="0"/>
              <a:t>¿Cuántos envases (en Kg) recicla un hogar al año?</a:t>
            </a:r>
          </a:p>
          <a:p>
            <a:r>
              <a:rPr lang="es-ES" dirty="0"/>
              <a:t>Este volumen de envases es una variable (X) porque varía de un hogar al otro.</a:t>
            </a:r>
          </a:p>
          <a:p>
            <a:r>
              <a:rPr lang="es-ES" dirty="0"/>
              <a:t>Es aleatoria porque no controlamos (del todo) sus variaciones; no podemos prever sus valores de manera determinista.</a:t>
            </a:r>
          </a:p>
          <a:p>
            <a:r>
              <a:rPr lang="es-ES" dirty="0"/>
              <a:t>¿Cómo describir una variable aleatoria?</a:t>
            </a:r>
            <a:endParaRPr lang="es-ES" sz="2000" dirty="0"/>
          </a:p>
        </p:txBody>
      </p:sp>
    </p:spTree>
    <p:extLst>
      <p:ext uri="{BB962C8B-B14F-4D97-AF65-F5344CB8AC3E}">
        <p14:creationId xmlns:p14="http://schemas.microsoft.com/office/powerpoint/2010/main" val="321415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052" name="Picture 4" descr="Resultado de imagen de mapa espaÃ±a puntos">
            <a:extLst>
              <a:ext uri="{FF2B5EF4-FFF2-40B4-BE49-F238E27FC236}">
                <a16:creationId xmlns:a16="http://schemas.microsoft.com/office/drawing/2014/main" id="{764EC93A-D3EB-4C13-9774-DF3F5E4531E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26" t="12815" r="4957" b="12095"/>
          <a:stretch/>
        </p:blipFill>
        <p:spPr bwMode="auto">
          <a:xfrm>
            <a:off x="1616765" y="1607378"/>
            <a:ext cx="6029739" cy="50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6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9" name="Imagen 28">
            <a:extLst>
              <a:ext uri="{FF2B5EF4-FFF2-40B4-BE49-F238E27FC236}">
                <a16:creationId xmlns:a16="http://schemas.microsoft.com/office/drawing/2014/main" id="{A902C746-0AFE-48C9-BBA5-30351932389F}"/>
              </a:ext>
            </a:extLst>
          </p:cNvPr>
          <p:cNvPicPr>
            <a:picLocks noChangeAspect="1"/>
          </p:cNvPicPr>
          <p:nvPr/>
        </p:nvPicPr>
        <p:blipFill>
          <a:blip r:embed="rId2"/>
          <a:stretch>
            <a:fillRect/>
          </a:stretch>
        </p:blipFill>
        <p:spPr>
          <a:xfrm>
            <a:off x="1617037" y="1609683"/>
            <a:ext cx="6029467" cy="5017443"/>
          </a:xfrm>
          <a:prstGeom prst="rect">
            <a:avLst/>
          </a:prstGeom>
        </p:spPr>
      </p:pic>
    </p:spTree>
    <p:extLst>
      <p:ext uri="{BB962C8B-B14F-4D97-AF65-F5344CB8AC3E}">
        <p14:creationId xmlns:p14="http://schemas.microsoft.com/office/powerpoint/2010/main" val="407808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b="1" dirty="0"/>
              <a:t>Variable aleatoria.</a:t>
            </a:r>
          </a:p>
          <a:p>
            <a:pPr marL="0" indent="0" algn="just">
              <a:buNone/>
            </a:pPr>
            <a:r>
              <a:rPr lang="es-ES" sz="2000" dirty="0"/>
              <a:t>Una variable aleatoria es una función que asocia un valor numérico a cada posible resultado de un evento aleatorio.</a:t>
            </a:r>
          </a:p>
          <a:p>
            <a:pPr marL="0" indent="0" algn="just">
              <a:buNone/>
            </a:pPr>
            <a:endParaRPr lang="es-ES" sz="2000" dirty="0"/>
          </a:p>
          <a:p>
            <a:pPr marL="0" indent="0" algn="just">
              <a:buNone/>
            </a:pPr>
            <a:r>
              <a:rPr lang="es-ES" sz="2000" b="1" dirty="0"/>
              <a:t>Ejemplo.</a:t>
            </a:r>
          </a:p>
          <a:p>
            <a:pPr marL="0" indent="0" algn="just">
              <a:buNone/>
            </a:pPr>
            <a:r>
              <a:rPr lang="es-ES" sz="2000" dirty="0"/>
              <a:t>Lanzar un dado una vez. Sea la </a:t>
            </a:r>
            <a:r>
              <a:rPr lang="es-ES" sz="2000" dirty="0" err="1"/>
              <a:t>v.a.</a:t>
            </a:r>
            <a:r>
              <a:rPr lang="es-ES" sz="2000" dirty="0"/>
              <a:t> X = resultado de la tirada. ¿cuántos sucesos elementales hay? ¿qué valores puede tomar X? Se </a:t>
            </a:r>
            <a:r>
              <a:rPr lang="es-ES" sz="2000" dirty="0" err="1"/>
              <a:t>suelete</a:t>
            </a:r>
            <a:r>
              <a:rPr lang="es-ES" sz="2000" dirty="0"/>
              <a:t> denotar las </a:t>
            </a:r>
            <a:r>
              <a:rPr lang="es-ES" sz="2000" dirty="0" err="1"/>
              <a:t>v.a.</a:t>
            </a:r>
            <a:r>
              <a:rPr lang="es-ES" sz="2000" dirty="0"/>
              <a:t> con letras mayúsculas, y sus posibles valores con letras minúsculas. </a:t>
            </a:r>
          </a:p>
          <a:p>
            <a:pPr marL="0" indent="0" algn="just">
              <a:buNone/>
            </a:pPr>
            <a:endParaRPr lang="es-ES" sz="2000" dirty="0"/>
          </a:p>
        </p:txBody>
      </p:sp>
    </p:spTree>
    <p:extLst>
      <p:ext uri="{BB962C8B-B14F-4D97-AF65-F5344CB8AC3E}">
        <p14:creationId xmlns:p14="http://schemas.microsoft.com/office/powerpoint/2010/main" val="416603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b="1" dirty="0"/>
                  <a:t>Variable aleatoria discreta.</a:t>
                </a:r>
              </a:p>
              <a:p>
                <a:pPr marL="0" indent="0" algn="just">
                  <a:buNone/>
                </a:pPr>
                <a:r>
                  <a:rPr lang="es-ES" sz="2000" dirty="0"/>
                  <a:t>Una variable aleatoria es discreta si toma un número finito o numerable de valores.</a:t>
                </a:r>
              </a:p>
              <a:p>
                <a:pPr marL="0" indent="0" algn="just">
                  <a:buNone/>
                </a:pPr>
                <a:endParaRPr lang="es-ES" sz="2000" dirty="0"/>
              </a:p>
              <a:p>
                <a:pPr marL="0" indent="0" algn="just">
                  <a:buNone/>
                </a:pPr>
                <a:r>
                  <a:rPr lang="es-ES" sz="2000" b="1" dirty="0"/>
                  <a:t>Variable aleatoria continua.</a:t>
                </a:r>
              </a:p>
              <a:p>
                <a:pPr marL="0" indent="0" algn="just">
                  <a:buNone/>
                </a:pPr>
                <a:r>
                  <a:rPr lang="es-ES" sz="2000" dirty="0"/>
                  <a:t>Una variable aleatoria es continua si toma un número infinito no numerable de valores (por ejemplo, en un intervalo de </a:t>
                </a:r>
                <a14:m>
                  <m:oMath xmlns:m="http://schemas.openxmlformats.org/officeDocument/2006/math">
                    <m:r>
                      <a:rPr lang="es-ES" sz="2000" i="1" smtClean="0">
                        <a:latin typeface="Cambria Math" panose="02040503050406030204" pitchFamily="18" charset="0"/>
                        <a:ea typeface="Cambria Math" panose="02040503050406030204" pitchFamily="18" charset="0"/>
                      </a:rPr>
                      <m:t>ℝ</m:t>
                    </m:r>
                  </m:oMath>
                </a14:m>
                <a:r>
                  <a:rPr lang="es-ES" sz="2000" dirty="0"/>
                  <a:t>). </a:t>
                </a:r>
              </a:p>
              <a:p>
                <a:pPr marL="0" indent="0" algn="just">
                  <a:buNone/>
                </a:pPr>
                <a:endParaRPr lang="es-ES" sz="2000" dirty="0"/>
              </a:p>
              <a:p>
                <a:pPr marL="0" indent="0" algn="just">
                  <a:buNone/>
                </a:pPr>
                <a:r>
                  <a:rPr lang="es-ES" sz="2000" b="1" dirty="0"/>
                  <a:t>Ejemplos</a:t>
                </a:r>
              </a:p>
              <a:p>
                <a:pPr algn="just"/>
                <a:r>
                  <a:rPr lang="es-ES" sz="2000" dirty="0"/>
                  <a:t>X =“resultado al tirar un dado” es una variable discreta.</a:t>
                </a:r>
              </a:p>
              <a:p>
                <a:pPr algn="just"/>
                <a:r>
                  <a:rPr lang="es-ES" sz="2000" dirty="0"/>
                  <a:t>Y = “altura de un alumno elegido al azar” es una variable continua. </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971" t="-543" r="-809" b="-10448"/>
                </a:stretch>
              </a:blipFill>
            </p:spPr>
            <p:txBody>
              <a:bodyPr/>
              <a:lstStyle/>
              <a:p>
                <a:r>
                  <a:rPr lang="es-ES">
                    <a:noFill/>
                  </a:rPr>
                  <a:t> </a:t>
                </a:r>
              </a:p>
            </p:txBody>
          </p:sp>
        </mc:Fallback>
      </mc:AlternateContent>
    </p:spTree>
    <p:extLst>
      <p:ext uri="{BB962C8B-B14F-4D97-AF65-F5344CB8AC3E}">
        <p14:creationId xmlns:p14="http://schemas.microsoft.com/office/powerpoint/2010/main" val="353108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78003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222683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Función de distribución</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1311965" y="2897674"/>
                <a:ext cx="6322187" cy="1801873"/>
              </a:xfrm>
            </p:spPr>
            <p:txBody>
              <a:bodyPr/>
              <a:lstStyle/>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𝐹</m:t>
                      </m:r>
                      <m:d>
                        <m:dPr>
                          <m:ctrlPr>
                            <a:rPr lang="es-ES" sz="2000" i="1" smtClean="0">
                              <a:latin typeface="Cambria Math" panose="02040503050406030204" pitchFamily="18" charset="0"/>
                            </a:rPr>
                          </m:ctrlPr>
                        </m:dPr>
                        <m:e>
                          <m:r>
                            <a:rPr lang="es-ES" sz="2000" i="1" smtClean="0">
                              <a:latin typeface="Cambria Math" panose="02040503050406030204" pitchFamily="18" charset="0"/>
                            </a:rPr>
                            <m:t>𝑥</m:t>
                          </m:r>
                        </m:e>
                      </m:d>
                      <m:r>
                        <a:rPr lang="es-ES" sz="2000" i="1" smtClean="0">
                          <a:latin typeface="Cambria Math" panose="02040503050406030204" pitchFamily="18" charset="0"/>
                        </a:rPr>
                        <m:t>=</m:t>
                      </m:r>
                      <m:d>
                        <m:dPr>
                          <m:begChr m:val="{"/>
                          <m:endChr m:val=""/>
                          <m:ctrlPr>
                            <a:rPr lang="es-ES" sz="2000" i="1" smtClean="0">
                              <a:latin typeface="Cambria Math" panose="02040503050406030204" pitchFamily="18" charset="0"/>
                            </a:rPr>
                          </m:ctrlPr>
                        </m:dPr>
                        <m:e>
                          <m:eqArr>
                            <m:eqArrPr>
                              <m:ctrlPr>
                                <a:rPr lang="es-ES" sz="2000" i="1" smtClean="0">
                                  <a:latin typeface="Cambria Math" panose="02040503050406030204" pitchFamily="18" charset="0"/>
                                </a:rPr>
                              </m:ctrlPr>
                            </m:eqArrPr>
                            <m:e>
                              <m:nary>
                                <m:naryPr>
                                  <m:chr m:val="∑"/>
                                  <m:supHide m:val="on"/>
                                  <m:ctrlPr>
                                    <a:rPr lang="es-ES" sz="2000" i="1" smtClean="0">
                                      <a:latin typeface="Cambria Math" panose="02040503050406030204" pitchFamily="18" charset="0"/>
                                    </a:rPr>
                                  </m:ctrlPr>
                                </m:naryPr>
                                <m:sub>
                                  <m:sSub>
                                    <m:sSubPr>
                                      <m:ctrlPr>
                                        <a:rPr lang="es-ES" sz="2000" b="0" i="1" smtClean="0">
                                          <a:latin typeface="Cambria Math" panose="02040503050406030204" pitchFamily="18" charset="0"/>
                                        </a:rPr>
                                      </m:ctrlPr>
                                    </m:sSubPr>
                                    <m:e>
                                      <m:r>
                                        <m:rPr>
                                          <m:brk m:alnAt="7"/>
                                        </m:rPr>
                                        <a:rPr lang="es-ES" sz="2000" b="0" i="1" smtClean="0">
                                          <a:latin typeface="Cambria Math" panose="02040503050406030204" pitchFamily="18" charset="0"/>
                                        </a:rPr>
                                        <m:t>𝑥</m:t>
                                      </m:r>
                                    </m:e>
                                    <m:sub>
                                      <m:r>
                                        <m:rPr>
                                          <m:brk m:alnAt="7"/>
                                        </m:rP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𝑥</m:t>
                                  </m:r>
                                </m:sub>
                                <m:sup/>
                                <m:e>
                                  <m:r>
                                    <a:rPr lang="es-ES" sz="2000" b="0" i="1" smtClean="0">
                                      <a:latin typeface="Cambria Math" panose="02040503050406030204" pitchFamily="18" charset="0"/>
                                    </a:rPr>
                                    <m:t>𝑓</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e>
                              </m:nary>
                              <m:r>
                                <a:rPr lang="es-ES" sz="200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𝑑𝑖𝑠𝑐𝑟𝑒𝑡𝑎</m:t>
                              </m:r>
                            </m:e>
                            <m:e>
                              <m:r>
                                <a:rPr lang="es-ES" sz="2000" i="1" smtClean="0">
                                  <a:latin typeface="Cambria Math" panose="02040503050406030204" pitchFamily="18" charset="0"/>
                                </a:rPr>
                                <m:t>&amp;</m:t>
                              </m:r>
                              <m:nary>
                                <m:naryPr>
                                  <m:limLoc m:val="undOvr"/>
                                  <m:ctrlPr>
                                    <a:rPr lang="es-ES" sz="2000" i="1" smtClean="0">
                                      <a:latin typeface="Cambria Math" panose="02040503050406030204" pitchFamily="18" charset="0"/>
                                    </a:rPr>
                                  </m:ctrlPr>
                                </m:naryPr>
                                <m:sub>
                                  <m:r>
                                    <m:rPr>
                                      <m:brk m:alnAt="24"/>
                                    </m:rPr>
                                    <a:rPr lang="es-ES" sz="2000" b="0" i="1" smtClean="0">
                                      <a:latin typeface="Cambria Math" panose="02040503050406030204" pitchFamily="18" charset="0"/>
                                    </a:rPr>
                                    <m:t>−</m:t>
                                  </m:r>
                                  <m:r>
                                    <a:rPr lang="es-ES" sz="2000" b="0" i="1" smtClean="0">
                                      <a:latin typeface="Cambria Math" panose="02040503050406030204" pitchFamily="18" charset="0"/>
                                    </a:rPr>
                                    <m:t>∞</m:t>
                                  </m:r>
                                </m:sub>
                                <m:sup>
                                  <m:r>
                                    <a:rPr lang="es-ES" sz="2000" b="0" i="1" smtClean="0">
                                      <a:latin typeface="Cambria Math" panose="02040503050406030204" pitchFamily="18" charset="0"/>
                                    </a:rPr>
                                    <m:t>𝑥</m:t>
                                  </m:r>
                                </m:sup>
                                <m:e>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𝑡</m:t>
                                      </m:r>
                                    </m:e>
                                  </m:d>
                                  <m:r>
                                    <a:rPr lang="es-ES" sz="2000" b="0" i="1" smtClean="0">
                                      <a:latin typeface="Cambria Math" panose="02040503050406030204" pitchFamily="18" charset="0"/>
                                    </a:rPr>
                                    <m:t>𝑑𝑡</m:t>
                                  </m:r>
                                </m:e>
                              </m:nary>
                              <m:r>
                                <a:rPr lang="es-ES" sz="2000" i="1" smtClean="0">
                                  <a:latin typeface="Cambria Math" panose="02040503050406030204" pitchFamily="18" charset="0"/>
                                </a:rPr>
                                <m:t>,  </m:t>
                              </m:r>
                              <m:r>
                                <a:rPr lang="es-ES" sz="2000" b="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𝑐𝑜𝑛𝑡𝑖𝑛𝑢𝑎</m:t>
                              </m:r>
                            </m:e>
                          </m:eqArr>
                        </m:e>
                      </m:d>
                    </m:oMath>
                  </m:oMathPara>
                </a14:m>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1311965" y="2897674"/>
                <a:ext cx="6322187" cy="1801873"/>
              </a:xfrm>
              <a:blipFill>
                <a:blip r:embed="rId2"/>
                <a:stretch>
                  <a:fillRect b="-1689"/>
                </a:stretch>
              </a:blipFill>
            </p:spPr>
            <p:txBody>
              <a:bodyPr/>
              <a:lstStyle/>
              <a:p>
                <a:r>
                  <a:rPr lang="es-ES">
                    <a:noFill/>
                  </a:rPr>
                  <a:t> </a:t>
                </a:r>
              </a:p>
            </p:txBody>
          </p:sp>
        </mc:Fallback>
      </mc:AlternateContent>
    </p:spTree>
    <p:extLst>
      <p:ext uri="{BB962C8B-B14F-4D97-AF65-F5344CB8AC3E}">
        <p14:creationId xmlns:p14="http://schemas.microsoft.com/office/powerpoint/2010/main" val="174136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discretas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pic>
        <p:nvPicPr>
          <p:cNvPr id="10244" name="Picture 4" descr="img">
            <a:extLst>
              <a:ext uri="{FF2B5EF4-FFF2-40B4-BE49-F238E27FC236}">
                <a16:creationId xmlns:a16="http://schemas.microsoft.com/office/drawing/2014/main" id="{B65C386C-6A72-4206-83C9-F65B540B2D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829" y="2236213"/>
            <a:ext cx="6523190" cy="34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5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continuas</a:t>
            </a:r>
          </a:p>
        </p:txBody>
      </p:sp>
      <p:pic>
        <p:nvPicPr>
          <p:cNvPr id="5" name="Imagen 4">
            <a:extLst>
              <a:ext uri="{FF2B5EF4-FFF2-40B4-BE49-F238E27FC236}">
                <a16:creationId xmlns:a16="http://schemas.microsoft.com/office/drawing/2014/main" id="{8E954C45-A503-4CF4-879B-CDA28B36D003}"/>
              </a:ext>
            </a:extLst>
          </p:cNvPr>
          <p:cNvPicPr>
            <a:picLocks noChangeAspect="1"/>
          </p:cNvPicPr>
          <p:nvPr/>
        </p:nvPicPr>
        <p:blipFill>
          <a:blip r:embed="rId2"/>
          <a:stretch>
            <a:fillRect/>
          </a:stretch>
        </p:blipFill>
        <p:spPr>
          <a:xfrm>
            <a:off x="1616765" y="1922606"/>
            <a:ext cx="5584526" cy="4565128"/>
          </a:xfrm>
          <a:prstGeom prst="rect">
            <a:avLst/>
          </a:prstGeom>
        </p:spPr>
      </p:pic>
    </p:spTree>
    <p:extLst>
      <p:ext uri="{BB962C8B-B14F-4D97-AF65-F5344CB8AC3E}">
        <p14:creationId xmlns:p14="http://schemas.microsoft.com/office/powerpoint/2010/main" val="184837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Estadísticos básicos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Media:</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𝑋</m:t>
                          </m:r>
                        </m:e>
                      </m:acc>
                      <m:r>
                        <a:rPr lang="es-ES" sz="2000" b="0" i="1" smtClean="0">
                          <a:latin typeface="Cambria Math" panose="02040503050406030204" pitchFamily="18" charset="0"/>
                        </a:rPr>
                        <m:t>=</m:t>
                      </m:r>
                      <m:f>
                        <m:fPr>
                          <m:ctrlPr>
                            <a:rPr lang="es-ES" sz="200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𝑛</m:t>
                          </m:r>
                        </m:den>
                      </m:f>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m:t>
                          </m:r>
                          <m:r>
                            <a:rPr lang="es-ES" sz="2000" b="0" i="1" smtClean="0">
                              <a:latin typeface="Cambria Math" panose="02040503050406030204" pitchFamily="18" charset="0"/>
                            </a:rPr>
                            <m:t>1</m:t>
                          </m:r>
                        </m:sub>
                        <m:sup>
                          <m:r>
                            <a:rPr lang="es-ES" sz="2000" b="0" i="1" smtClean="0">
                              <a:latin typeface="Cambria Math" panose="02040503050406030204" pitchFamily="18" charset="0"/>
                            </a:rPr>
                            <m:t>𝑛</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nary>
                    </m:oMath>
                  </m:oMathPara>
                </a14:m>
                <a:endParaRPr lang="es-ES" sz="2000" dirty="0"/>
              </a:p>
              <a:p>
                <a:pPr marL="0" indent="0" algn="just">
                  <a:buNone/>
                </a:pPr>
                <a:r>
                  <a:rPr lang="es-ES" sz="2000" dirty="0"/>
                  <a:t>Varianza:</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f>
                        <m:fPr>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𝑛</m:t>
                          </m:r>
                        </m:den>
                      </m:f>
                      <m:nary>
                        <m:naryPr>
                          <m:chr m:val="∑"/>
                          <m:ctrlPr>
                            <a:rPr lang="es-ES" sz="2000" i="1">
                              <a:latin typeface="Cambria Math" panose="02040503050406030204" pitchFamily="18" charset="0"/>
                            </a:rPr>
                          </m:ctrlPr>
                        </m:naryPr>
                        <m:sub>
                          <m:r>
                            <m:rPr>
                              <m:brk m:alnAt="23"/>
                            </m:rPr>
                            <a:rPr lang="es-ES" sz="2000" i="1">
                              <a:latin typeface="Cambria Math" panose="02040503050406030204" pitchFamily="18" charset="0"/>
                            </a:rPr>
                            <m:t>𝑖</m:t>
                          </m:r>
                          <m:r>
                            <a:rPr lang="es-ES" sz="2000" i="1">
                              <a:latin typeface="Cambria Math" panose="02040503050406030204" pitchFamily="18" charset="0"/>
                            </a:rPr>
                            <m:t>=</m:t>
                          </m:r>
                          <m:r>
                            <a:rPr lang="es-ES" sz="2000" i="1">
                              <a:latin typeface="Cambria Math" panose="02040503050406030204" pitchFamily="18" charset="0"/>
                            </a:rPr>
                            <m:t>1</m:t>
                          </m:r>
                        </m:sub>
                        <m:sup>
                          <m:r>
                            <a:rPr lang="es-ES" sz="2000" i="1">
                              <a:latin typeface="Cambria Math" panose="02040503050406030204" pitchFamily="18" charset="0"/>
                            </a:rPr>
                            <m:t>𝑛</m:t>
                          </m:r>
                        </m:sup>
                        <m:e>
                          <m:sSup>
                            <m:sSupPr>
                              <m:ctrlPr>
                                <a:rPr lang="es-ES" sz="2000" i="1" smtClean="0">
                                  <a:latin typeface="Cambria Math" panose="02040503050406030204" pitchFamily="18"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m:t>
                                  </m:r>
                                  <m:r>
                                    <a:rPr lang="es-ES" sz="2000" i="1">
                                      <a:latin typeface="Cambria Math" panose="02040503050406030204" pitchFamily="18" charset="0"/>
                                    </a:rPr>
                                    <m:t>𝑥</m:t>
                                  </m:r>
                                </m:e>
                                <m:sub>
                                  <m:r>
                                    <a:rPr lang="es-ES" sz="2000" i="1">
                                      <a:latin typeface="Cambria Math" panose="02040503050406030204" pitchFamily="18" charset="0"/>
                                    </a:rPr>
                                    <m:t>𝑖</m:t>
                                  </m:r>
                                </m:sub>
                              </m:sSub>
                              <m:r>
                                <a:rPr lang="es-ES" sz="2000" i="1">
                                  <a:latin typeface="Cambria Math" panose="02040503050406030204" pitchFamily="18" charset="0"/>
                                </a:rPr>
                                <m:t>−</m:t>
                              </m:r>
                              <m:acc>
                                <m:accPr>
                                  <m:chr m:val="̅"/>
                                  <m:ctrlPr>
                                    <a:rPr lang="es-ES" sz="2000" i="1">
                                      <a:latin typeface="Cambria Math" panose="02040503050406030204" pitchFamily="18" charset="0"/>
                                    </a:rPr>
                                  </m:ctrlPr>
                                </m:accPr>
                                <m:e>
                                  <m:r>
                                    <a:rPr lang="es-ES" sz="2000" i="1">
                                      <a:latin typeface="Cambria Math" panose="02040503050406030204" pitchFamily="18" charset="0"/>
                                    </a:rPr>
                                    <m:t>𝑋</m:t>
                                  </m:r>
                                </m:e>
                              </m:acc>
                              <m:r>
                                <a:rPr lang="es-ES" sz="2000" b="0" i="1" smtClean="0">
                                  <a:latin typeface="Cambria Math" panose="02040503050406030204" pitchFamily="18" charset="0"/>
                                </a:rPr>
                                <m:t>)</m:t>
                              </m:r>
                            </m:e>
                            <m:sup>
                              <m:r>
                                <a:rPr lang="es-ES" sz="2000" b="0" i="1" smtClean="0">
                                  <a:latin typeface="Cambria Math" panose="02040503050406030204" pitchFamily="18" charset="0"/>
                                </a:rPr>
                                <m:t>2</m:t>
                              </m:r>
                            </m:sup>
                          </m:sSup>
                        </m:e>
                      </m:nary>
                    </m:oMath>
                  </m:oMathPara>
                </a14:m>
                <a:endParaRPr lang="es-ES" sz="2000" dirty="0"/>
              </a:p>
              <a:p>
                <a:pPr marL="0" indent="0" algn="just">
                  <a:buNone/>
                </a:pPr>
                <a:r>
                  <a:rPr lang="es-ES" sz="2000" dirty="0"/>
                  <a:t>Desviación típica/estándar:</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𝑠𝑑</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rad>
                        <m:radPr>
                          <m:degHide m:val="on"/>
                          <m:ctrlPr>
                            <a:rPr lang="es-ES" sz="2000" i="1" smtClean="0">
                              <a:latin typeface="Cambria Math" panose="02040503050406030204" pitchFamily="18" charset="0"/>
                            </a:rPr>
                          </m:ctrlPr>
                        </m:radPr>
                        <m:deg/>
                        <m:e>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e>
                      </m:rad>
                    </m:oMath>
                  </m:oMathPara>
                </a14:m>
                <a:endParaRPr lang="es-ES" sz="2000" dirty="0"/>
              </a:p>
              <a:p>
                <a:pPr marL="0" indent="0" algn="just">
                  <a:buNone/>
                </a:pPr>
                <a:r>
                  <a:rPr lang="es-ES" sz="2000" dirty="0"/>
                  <a:t>Moda: el valor que más se repite en una muestra, puede estimarse en datos agrupados.</a:t>
                </a:r>
              </a:p>
              <a:p>
                <a:pPr marL="0" indent="0" algn="just">
                  <a:buNone/>
                </a:pPr>
                <a:endParaRPr lang="es-ES" sz="2000" dirty="0"/>
              </a:p>
              <a:p>
                <a:pPr marL="0" indent="0" algn="just">
                  <a:buNone/>
                </a:pPr>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988247"/>
                <a:ext cx="7529035" cy="4492069"/>
              </a:xfrm>
              <a:blipFill>
                <a:blip r:embed="rId2"/>
                <a:stretch>
                  <a:fillRect l="-809" t="-543" r="-809"/>
                </a:stretch>
              </a:blipFill>
            </p:spPr>
            <p:txBody>
              <a:bodyPr/>
              <a:lstStyle/>
              <a:p>
                <a:r>
                  <a:rPr lang="es-ES">
                    <a:noFill/>
                  </a:rPr>
                  <a:t> </a:t>
                </a:r>
              </a:p>
            </p:txBody>
          </p:sp>
        </mc:Fallback>
      </mc:AlternateContent>
    </p:spTree>
    <p:extLst>
      <p:ext uri="{BB962C8B-B14F-4D97-AF65-F5344CB8AC3E}">
        <p14:creationId xmlns:p14="http://schemas.microsoft.com/office/powerpoint/2010/main" val="198339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Boxplots</a:t>
            </a:r>
            <a:endParaRPr lang="es-ES" sz="3600" dirty="0"/>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863177"/>
          </a:xfrm>
        </p:spPr>
        <p:txBody>
          <a:bodyPr/>
          <a:lstStyle/>
          <a:p>
            <a:pPr marL="0" indent="0">
              <a:buNone/>
            </a:pPr>
            <a:r>
              <a:rPr lang="es-ES"/>
              <a:t>No es más que la representación de los principales estadísticos de una variable.</a:t>
            </a:r>
            <a:endParaRPr lang="es-ES" dirty="0"/>
          </a:p>
        </p:txBody>
      </p:sp>
      <p:pic>
        <p:nvPicPr>
          <p:cNvPr id="19458" name="Picture 2" descr="Resultado de imagen de boxplot in R">
            <a:extLst>
              <a:ext uri="{FF2B5EF4-FFF2-40B4-BE49-F238E27FC236}">
                <a16:creationId xmlns:a16="http://schemas.microsoft.com/office/drawing/2014/main" id="{C71C57FD-AF10-43A1-A6D7-3E7F0A974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798841"/>
            <a:ext cx="40513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9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sz="2000" dirty="0"/>
              <a:t>Es una gráfica de la distribución de un conjunto de datos. Es un tipo especial de gráfica de barras, en la cual una barra va pegada a la otra, es decir no hay espacio entre las barras. Cada barra representa un subconjunto de los datos. </a:t>
            </a:r>
          </a:p>
          <a:p>
            <a:pPr algn="just"/>
            <a:r>
              <a:rPr lang="es-ES" sz="2000" dirty="0"/>
              <a:t>Un histograma muestra la acumulación o tendencia, la variabilidad o dispersión y la forma de la distribución. </a:t>
            </a:r>
          </a:p>
          <a:p>
            <a:pPr algn="just"/>
            <a:r>
              <a:rPr lang="es-ES" sz="2000" dirty="0"/>
              <a:t>Un histograma es una gráfica adecuada para representar variables continuas, aunque también se puede usar para variables discretas. Es decir, mediante un histograma se puede mostrar gráficamente la distribución de una variable cuantitativa o numérica. Los datos se deben agrupar en intervalos de igual tamaño, llamados clases. </a:t>
            </a:r>
          </a:p>
        </p:txBody>
      </p:sp>
    </p:spTree>
    <p:extLst>
      <p:ext uri="{BB962C8B-B14F-4D97-AF65-F5344CB8AC3E}">
        <p14:creationId xmlns:p14="http://schemas.microsoft.com/office/powerpoint/2010/main" val="277486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pic>
        <p:nvPicPr>
          <p:cNvPr id="7" name="Marcador de contenido 6">
            <a:extLst>
              <a:ext uri="{FF2B5EF4-FFF2-40B4-BE49-F238E27FC236}">
                <a16:creationId xmlns:a16="http://schemas.microsoft.com/office/drawing/2014/main" id="{9E807E78-A599-48E1-8B7E-ADEAD98B11B9}"/>
              </a:ext>
            </a:extLst>
          </p:cNvPr>
          <p:cNvPicPr>
            <a:picLocks noGrp="1" noChangeAspect="1"/>
          </p:cNvPicPr>
          <p:nvPr>
            <p:ph idx="1"/>
          </p:nvPr>
        </p:nvPicPr>
        <p:blipFill rotWithShape="1">
          <a:blip r:embed="rId2"/>
          <a:srcRect l="15942" t="30507" r="39494" b="10875"/>
          <a:stretch/>
        </p:blipFill>
        <p:spPr>
          <a:xfrm>
            <a:off x="1460931" y="1907245"/>
            <a:ext cx="5921635" cy="4379255"/>
          </a:xfrm>
          <a:prstGeom prst="rect">
            <a:avLst/>
          </a:prstGeom>
        </p:spPr>
      </p:pic>
    </p:spTree>
    <p:extLst>
      <p:ext uri="{BB962C8B-B14F-4D97-AF65-F5344CB8AC3E}">
        <p14:creationId xmlns:p14="http://schemas.microsoft.com/office/powerpoint/2010/main" val="935456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Quantiles</a:t>
            </a:r>
            <a:endParaRPr lang="es-ES" sz="3600" dirty="0"/>
          </a:p>
        </p:txBody>
      </p:sp>
      <p:pic>
        <p:nvPicPr>
          <p:cNvPr id="12" name="Marcador de contenido 4">
            <a:extLst>
              <a:ext uri="{FF2B5EF4-FFF2-40B4-BE49-F238E27FC236}">
                <a16:creationId xmlns:a16="http://schemas.microsoft.com/office/drawing/2014/main" id="{6A0F0850-A480-4A83-AC06-4657013109FB}"/>
              </a:ext>
            </a:extLst>
          </p:cNvPr>
          <p:cNvPicPr>
            <a:picLocks noChangeAspect="1"/>
          </p:cNvPicPr>
          <p:nvPr/>
        </p:nvPicPr>
        <p:blipFill rotWithShape="1">
          <a:blip r:embed="rId2"/>
          <a:srcRect l="15321" t="30138" r="38664" b="9769"/>
          <a:stretch/>
        </p:blipFill>
        <p:spPr>
          <a:xfrm>
            <a:off x="1317240" y="1843745"/>
            <a:ext cx="6243127" cy="4583916"/>
          </a:xfrm>
          <a:prstGeom prst="rect">
            <a:avLst/>
          </a:prstGeom>
        </p:spPr>
      </p:pic>
    </p:spTree>
    <p:extLst>
      <p:ext uri="{BB962C8B-B14F-4D97-AF65-F5344CB8AC3E}">
        <p14:creationId xmlns:p14="http://schemas.microsoft.com/office/powerpoint/2010/main" val="425354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6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Covarianza y correlación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1176866" y="2082800"/>
                <a:ext cx="6798736" cy="4361783"/>
              </a:xfrm>
            </p:spPr>
            <p:txBody>
              <a:bodyPr/>
              <a:lstStyle/>
              <a:p>
                <a:pPr marL="0" indent="0">
                  <a:buNone/>
                </a:pPr>
                <a:r>
                  <a:rPr lang="es-ES" dirty="0"/>
                  <a:t>Covarianza poblacional:</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𝜎</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e>
                              </m:d>
                            </m:e>
                          </m:d>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e>
                              </m:d>
                            </m:e>
                          </m:d>
                        </m:e>
                      </m:d>
                    </m:oMath>
                  </m:oMathPara>
                </a14:m>
                <a:endParaRPr lang="es-ES" b="0" dirty="0">
                  <a:ea typeface="Cambria Math" panose="02040503050406030204" pitchFamily="18" charset="0"/>
                </a:endParaRPr>
              </a:p>
              <a:p>
                <a:pPr marL="0" indent="0">
                  <a:buNone/>
                </a:pPr>
                <a:r>
                  <a:rPr lang="es-ES" dirty="0"/>
                  <a:t>Covarianza muestral:</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𝑥𝑦</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𝑛</m:t>
                          </m:r>
                        </m:den>
                      </m:f>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oMath>
                  </m:oMathPara>
                </a14:m>
                <a:endParaRPr lang="es-ES" dirty="0"/>
              </a:p>
              <a:p>
                <a:pPr marL="0" indent="0">
                  <a:buNone/>
                </a:pPr>
                <a:r>
                  <a:rPr lang="es-ES" dirty="0"/>
                  <a:t>Correlación entre dos variables:</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𝑐𝑜𝑟𝑟</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num>
                        <m:den>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i="1">
                                          <a:latin typeface="Cambria Math" panose="02040503050406030204" pitchFamily="18" charset="0"/>
                                        </a:rPr>
                                        <m:t>)</m:t>
                                      </m:r>
                                    </m:e>
                                    <m:sup>
                                      <m:r>
                                        <a:rPr lang="es-ES" i="1">
                                          <a:latin typeface="Cambria Math" panose="02040503050406030204" pitchFamily="18" charset="0"/>
                                        </a:rPr>
                                        <m:t>2</m:t>
                                      </m:r>
                                    </m:sup>
                                  </m:sSup>
                                </m:e>
                              </m:nary>
                            </m:e>
                          </m:rad>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𝑦</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b="0" i="1" smtClean="0">
                                              <a:latin typeface="Cambria Math" panose="02040503050406030204" pitchFamily="18" charset="0"/>
                                            </a:rPr>
                                            <m:t>𝑦</m:t>
                                          </m:r>
                                        </m:e>
                                      </m:acc>
                                      <m:r>
                                        <a:rPr lang="es-ES" i="1">
                                          <a:latin typeface="Cambria Math" panose="02040503050406030204" pitchFamily="18" charset="0"/>
                                        </a:rPr>
                                        <m:t>)</m:t>
                                      </m:r>
                                    </m:e>
                                    <m:sup>
                                      <m:r>
                                        <a:rPr lang="es-ES" i="1">
                                          <a:latin typeface="Cambria Math" panose="02040503050406030204" pitchFamily="18" charset="0"/>
                                        </a:rPr>
                                        <m:t>2</m:t>
                                      </m:r>
                                    </m:sup>
                                  </m:sSup>
                                </m:e>
                              </m:nary>
                            </m:e>
                          </m:rad>
                        </m:den>
                      </m:f>
                    </m:oMath>
                  </m:oMathPara>
                </a14:m>
                <a:endParaRPr lang="es-ES" dirty="0"/>
              </a:p>
            </p:txBody>
          </p:sp>
        </mc:Choice>
        <mc:Fallback xmlns="">
          <p:sp>
            <p:nvSpPr>
              <p:cNvPr id="4" name="Marcador de contenido 3">
                <a:extLst>
                  <a:ext uri="{FF2B5EF4-FFF2-40B4-BE49-F238E27FC236}">
                    <a16:creationId xmlns:a16="http://schemas.microsoft.com/office/drawing/2014/main" id="{1C35EFEC-8A6B-4CA9-ADA6-EA3868611532}"/>
                  </a:ext>
                </a:extLst>
              </p:cNvPr>
              <p:cNvSpPr>
                <a:spLocks noGrp="1" noRot="1" noChangeAspect="1" noMove="1" noResize="1" noEditPoints="1" noAdjustHandles="1" noChangeArrowheads="1" noChangeShapeType="1" noTextEdit="1"/>
              </p:cNvSpPr>
              <p:nvPr>
                <p:ph idx="1"/>
              </p:nvPr>
            </p:nvSpPr>
            <p:spPr>
              <a:xfrm>
                <a:off x="1176866" y="2082800"/>
                <a:ext cx="6798736" cy="4361783"/>
              </a:xfrm>
              <a:blipFill>
                <a:blip r:embed="rId2"/>
                <a:stretch>
                  <a:fillRect l="-1345" t="-979"/>
                </a:stretch>
              </a:blipFill>
            </p:spPr>
            <p:txBody>
              <a:bodyPr/>
              <a:lstStyle/>
              <a:p>
                <a:r>
                  <a:rPr lang="es-ES">
                    <a:noFill/>
                  </a:rPr>
                  <a:t> </a:t>
                </a:r>
              </a:p>
            </p:txBody>
          </p:sp>
        </mc:Fallback>
      </mc:AlternateContent>
    </p:spTree>
    <p:extLst>
      <p:ext uri="{BB962C8B-B14F-4D97-AF65-F5344CB8AC3E}">
        <p14:creationId xmlns:p14="http://schemas.microsoft.com/office/powerpoint/2010/main" val="336961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513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2082800"/>
            <a:ext cx="7220228" cy="4361783"/>
          </a:xfrm>
        </p:spPr>
        <p:txBody>
          <a:bodyPr/>
          <a:lstStyle/>
          <a:p>
            <a:pPr algn="just"/>
            <a:r>
              <a:rPr lang="es-ES" sz="2000" dirty="0"/>
              <a:t>El </a:t>
            </a:r>
            <a:r>
              <a:rPr lang="es-ES" sz="2000" dirty="0" err="1"/>
              <a:t>quantile</a:t>
            </a:r>
            <a:r>
              <a:rPr lang="es-ES" sz="2000" dirty="0"/>
              <a:t> </a:t>
            </a:r>
            <a:r>
              <a:rPr lang="es-ES" sz="2000" dirty="0" err="1"/>
              <a:t>quantile</a:t>
            </a:r>
            <a:r>
              <a:rPr lang="es-ES" sz="2000" dirty="0"/>
              <a:t> </a:t>
            </a:r>
            <a:r>
              <a:rPr lang="es-ES" sz="2000" dirty="0" err="1"/>
              <a:t>plot</a:t>
            </a:r>
            <a:r>
              <a:rPr lang="es-ES" sz="2000" dirty="0"/>
              <a:t> es una técnica gráfica para determinar si dos conjuntos de datos provienen de poblaciones con una distribución común.</a:t>
            </a:r>
          </a:p>
          <a:p>
            <a:pPr algn="just"/>
            <a:r>
              <a:rPr lang="es-ES" sz="2000" dirty="0"/>
              <a:t>No es más que una gráfica de los cuantiles del primer conjunto de datos contra los cuantiles del segundo conjunto de datos.</a:t>
            </a:r>
          </a:p>
          <a:p>
            <a:pPr algn="just"/>
            <a:r>
              <a:rPr lang="es-ES" sz="2000" dirty="0"/>
              <a:t>Recordemos que por un cuantil, nos referimos a la fracción (o porcentaje) de puntos por debajo del valor dado. Es decir, el cuantil de 0.3 (o 30%) es el punto en el que el 30% de los datos cae por debajo y el 70% cae por encima de ese valor.</a:t>
            </a:r>
          </a:p>
          <a:p>
            <a:pPr algn="just"/>
            <a:r>
              <a:rPr lang="es-ES" sz="2000" dirty="0"/>
              <a:t>Particularmente, utilizaremos el Q-Q </a:t>
            </a:r>
            <a:r>
              <a:rPr lang="es-ES" sz="2000" dirty="0" err="1"/>
              <a:t>plot</a:t>
            </a:r>
            <a:r>
              <a:rPr lang="es-ES" sz="2000" dirty="0"/>
              <a:t> para determinar si unos datos tienen distribución normal.</a:t>
            </a:r>
          </a:p>
          <a:p>
            <a:pPr algn="just"/>
            <a:endParaRPr lang="es-ES" sz="2000" dirty="0"/>
          </a:p>
        </p:txBody>
      </p:sp>
    </p:spTree>
    <p:extLst>
      <p:ext uri="{BB962C8B-B14F-4D97-AF65-F5344CB8AC3E}">
        <p14:creationId xmlns:p14="http://schemas.microsoft.com/office/powerpoint/2010/main" val="707128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1897272"/>
            <a:ext cx="7220228" cy="4795076"/>
          </a:xfrm>
        </p:spPr>
        <p:txBody>
          <a:bodyPr/>
          <a:lstStyle/>
          <a:p>
            <a:pPr algn="just"/>
            <a:r>
              <a:rPr lang="es-ES" sz="2000" dirty="0"/>
              <a:t>También se suele traza una línea de referencia de 45 grados. Si los dos conjuntos provienen de una población con la misma distribución, los puntos deberían caer aproximadamente a lo largo de esta línea de referencia.</a:t>
            </a:r>
          </a:p>
          <a:p>
            <a:pPr algn="just"/>
            <a:r>
              <a:rPr lang="es-ES" sz="2000" dirty="0"/>
              <a:t>Cuanto mayor sea la desviación de esta línea de referencia, mayor será la evidencia de la conclusión de que los dos conjuntos de datos provienen de poblaciones con diferentes distribuciones.</a:t>
            </a:r>
          </a:p>
          <a:p>
            <a:pPr algn="just"/>
            <a:r>
              <a:rPr lang="es-ES" sz="2000" dirty="0"/>
              <a:t>Los tamaños de muestra no necesitan ser iguales.</a:t>
            </a:r>
          </a:p>
          <a:p>
            <a:pPr algn="just"/>
            <a:r>
              <a:rPr lang="es-ES" sz="2000" dirty="0"/>
              <a:t>Muchos aspectos distributivos pueden ser probados simultáneamente. Por ejemplo, los diferencias en la “ubicación”, los diferencias de escala, diferencias en la simetría y la presencia de valores atípicos se pueden detectar desde esta gráfica.</a:t>
            </a:r>
          </a:p>
        </p:txBody>
      </p:sp>
    </p:spTree>
    <p:extLst>
      <p:ext uri="{BB962C8B-B14F-4D97-AF65-F5344CB8AC3E}">
        <p14:creationId xmlns:p14="http://schemas.microsoft.com/office/powerpoint/2010/main" val="293475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Estadística en R</a:t>
            </a:r>
          </a:p>
        </p:txBody>
      </p:sp>
      <p:sp>
        <p:nvSpPr>
          <p:cNvPr id="15" name="CuadroTexto 14">
            <a:extLst>
              <a:ext uri="{FF2B5EF4-FFF2-40B4-BE49-F238E27FC236}">
                <a16:creationId xmlns:a16="http://schemas.microsoft.com/office/drawing/2014/main" id="{80AB3F61-3D6F-4CEF-989A-4060B62BCD5E}"/>
              </a:ext>
            </a:extLst>
          </p:cNvPr>
          <p:cNvSpPr txBox="1"/>
          <p:nvPr/>
        </p:nvSpPr>
        <p:spPr>
          <a:xfrm>
            <a:off x="669851" y="3115340"/>
            <a:ext cx="2041451" cy="1384995"/>
          </a:xfrm>
          <a:prstGeom prst="rect">
            <a:avLst/>
          </a:prstGeom>
          <a:noFill/>
        </p:spPr>
        <p:txBody>
          <a:bodyPr wrap="square" rtlCol="0">
            <a:spAutoFit/>
          </a:bodyPr>
          <a:lstStyle/>
          <a:p>
            <a:r>
              <a:rPr lang="es-ES" sz="1400" dirty="0">
                <a:solidFill>
                  <a:schemeClr val="bg1"/>
                </a:solidFill>
                <a:latin typeface="Calibri" panose="020F0502020204030204" pitchFamily="34" charset="0"/>
              </a:rPr>
              <a:t>Desarrolla, construye, prueba y mantiene arquitecturas. Tales como bases de datos y sistemas de procesamiento a gran escala.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45114" y="2308621"/>
            <a:ext cx="7529035" cy="3103351"/>
          </a:xfrm>
        </p:spPr>
        <p:txBody>
          <a:bodyPr/>
          <a:lstStyle/>
          <a:p>
            <a:r>
              <a:rPr lang="es-ES" sz="2000" dirty="0"/>
              <a:t>R es considerado el mejor lenguaje para análisis estadísticos.</a:t>
            </a:r>
          </a:p>
          <a:p>
            <a:r>
              <a:rPr lang="es-ES" sz="2000" dirty="0"/>
              <a:t>R fue creado y orientado a las estadísticas, esto hace que proporcione un amplio abanico de herramientas.</a:t>
            </a:r>
          </a:p>
          <a:p>
            <a:r>
              <a:rPr lang="es-ES" sz="2000" dirty="0"/>
              <a:t>Entre otras características de R, podemos nombrar su capacidad gráfica, que permite generar gráficos con alta calidad, con sólo utilizar las funciones de </a:t>
            </a:r>
            <a:r>
              <a:rPr lang="es-ES" sz="2000" dirty="0" err="1"/>
              <a:t>graficación</a:t>
            </a:r>
            <a:r>
              <a:rPr lang="es-ES" sz="2000" dirty="0"/>
              <a:t>.</a:t>
            </a:r>
          </a:p>
          <a:p>
            <a:r>
              <a:rPr lang="es-ES" sz="2000" dirty="0"/>
              <a:t>R también puede usarse como herramienta de cálculo numérico y a la vez ser útil para la minería de datos.</a:t>
            </a:r>
          </a:p>
          <a:p>
            <a:endParaRPr lang="es-ES" sz="2000" dirty="0"/>
          </a:p>
        </p:txBody>
      </p:sp>
    </p:spTree>
    <p:extLst>
      <p:ext uri="{BB962C8B-B14F-4D97-AF65-F5344CB8AC3E}">
        <p14:creationId xmlns:p14="http://schemas.microsoft.com/office/powerpoint/2010/main" val="62117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1026" name="Picture 2" descr="enter image description here">
            <a:extLst>
              <a:ext uri="{FF2B5EF4-FFF2-40B4-BE49-F238E27FC236}">
                <a16:creationId xmlns:a16="http://schemas.microsoft.com/office/drawing/2014/main" id="{746D85D2-944D-4F62-BD2D-20689A9D07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7207" y="1722782"/>
            <a:ext cx="4321158" cy="495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1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7" name="Picture 4" descr="light tailed distribution">
            <a:extLst>
              <a:ext uri="{FF2B5EF4-FFF2-40B4-BE49-F238E27FC236}">
                <a16:creationId xmlns:a16="http://schemas.microsoft.com/office/drawing/2014/main" id="{B22839D6-4B64-4C2B-A07D-3AF13B6BC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23" y="2478533"/>
            <a:ext cx="4997554" cy="319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00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dirty="0"/>
                  <a:t>Si </a:t>
                </a:r>
                <a14:m>
                  <m:oMath xmlns:m="http://schemas.openxmlformats.org/officeDocument/2006/math">
                    <m:r>
                      <a:rPr lang="es-ES" b="0" i="1" smtClean="0">
                        <a:latin typeface="Cambria Math" panose="02040503050406030204" pitchFamily="18" charset="0"/>
                      </a:rPr>
                      <m:t>𝑋</m:t>
                    </m:r>
                  </m:oMath>
                </a14:m>
                <a:r>
                  <a:rPr lang="es-ES" dirty="0"/>
                  <a:t> tiene muchos valores posibles, describir su distribución mediante un histograma puede ser laborioso.</a:t>
                </a:r>
              </a:p>
              <a:p>
                <a:pPr algn="just"/>
                <a:r>
                  <a:rPr lang="es-ES" dirty="0"/>
                  <a:t>La mayoría de los modelos de distribución se caracterizan por el conocimiento de su media y su varianza (Ej.: la distribución Normal).</a:t>
                </a:r>
              </a:p>
              <a:p>
                <a:pPr algn="just"/>
                <a:r>
                  <a:rPr lang="es-ES" dirty="0"/>
                  <a:t>La media y la desviación típica son respectivamente medidas de localización y de dispersión de la variable.</a:t>
                </a:r>
                <a:endParaRPr lang="es-ES" sz="2000"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r="-1214"/>
                </a:stretch>
              </a:blipFill>
            </p:spPr>
            <p:txBody>
              <a:bodyPr/>
              <a:lstStyle/>
              <a:p>
                <a:r>
                  <a:rPr lang="es-ES">
                    <a:noFill/>
                  </a:rPr>
                  <a:t> </a:t>
                </a:r>
              </a:p>
            </p:txBody>
          </p:sp>
        </mc:Fallback>
      </mc:AlternateContent>
    </p:spTree>
    <p:extLst>
      <p:ext uri="{BB962C8B-B14F-4D97-AF65-F5344CB8AC3E}">
        <p14:creationId xmlns:p14="http://schemas.microsoft.com/office/powerpoint/2010/main" val="310787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r>
                  <a:rPr lang="es-ES" dirty="0"/>
                  <a:t>Una forma natural de estimar un parámetro poblacional consiste en utilizar su equivalente muestral.</a:t>
                </a:r>
              </a:p>
              <a:p>
                <a:r>
                  <a:rPr lang="es-ES" dirty="0"/>
                  <a:t>Con un muestreo </a:t>
                </a:r>
                <a:r>
                  <a:rPr lang="es-ES" dirty="0" err="1"/>
                  <a:t>equiprobabilistico</a:t>
                </a:r>
                <a:r>
                  <a:rPr lang="es-ES" dirty="0"/>
                  <a:t>,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𝑋</m:t>
                        </m:r>
                      </m:e>
                    </m:acc>
                  </m:oMath>
                </a14:m>
                <a:r>
                  <a:rPr lang="es-ES" dirty="0"/>
                  <a:t> es un estimador insesgado.</a:t>
                </a:r>
              </a:p>
              <a:p>
                <a:r>
                  <a:rPr lang="es-ES" dirty="0"/>
                  <a:t>Curiosamente, </a:t>
                </a:r>
                <a14:m>
                  <m:oMath xmlns:m="http://schemas.openxmlformats.org/officeDocument/2006/math">
                    <m:r>
                      <a:rPr lang="es-ES" b="0" i="1" smtClean="0">
                        <a:latin typeface="Cambria Math" panose="02040503050406030204" pitchFamily="18" charset="0"/>
                      </a:rPr>
                      <m:t>𝑉𝑎𝑟</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m:t>
                    </m:r>
                  </m:oMath>
                </a14:m>
                <a:r>
                  <a:rPr lang="es-ES" dirty="0"/>
                  <a:t> no es un estimador insesgado de la varianza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𝜎</m:t>
                        </m:r>
                      </m:e>
                      <m:sup>
                        <m:r>
                          <a:rPr lang="es-ES" i="1">
                            <a:latin typeface="Cambria Math" panose="02040503050406030204" pitchFamily="18" charset="0"/>
                          </a:rPr>
                          <m:t>2</m:t>
                        </m:r>
                      </m:sup>
                    </m:sSup>
                  </m:oMath>
                </a14:m>
                <a:r>
                  <a:rPr lang="es-ES" dirty="0"/>
                  <a:t> </a:t>
                </a:r>
              </a:p>
              <a:p>
                <a:r>
                  <a:rPr lang="es-ES" dirty="0"/>
                  <a:t>En algunos casos, conviene que el estimador sea máximo verosímil.</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a:stretch>
              </a:blipFill>
            </p:spPr>
            <p:txBody>
              <a:bodyPr/>
              <a:lstStyle/>
              <a:p>
                <a:r>
                  <a:rPr lang="es-ES">
                    <a:noFill/>
                  </a:rPr>
                  <a:t> </a:t>
                </a:r>
              </a:p>
            </p:txBody>
          </p:sp>
        </mc:Fallback>
      </mc:AlternateContent>
    </p:spTree>
    <p:extLst>
      <p:ext uri="{BB962C8B-B14F-4D97-AF65-F5344CB8AC3E}">
        <p14:creationId xmlns:p14="http://schemas.microsoft.com/office/powerpoint/2010/main" val="242546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3458" y="1326332"/>
            <a:ext cx="7392505" cy="733422"/>
          </a:xfrm>
        </p:spPr>
        <p:txBody>
          <a:bodyPr/>
          <a:lstStyle/>
          <a:p>
            <a:r>
              <a:rPr lang="es-ES" sz="2800" dirty="0"/>
              <a:t>Inferencia Estadística, o como estimar sobre una población a partir de una muestra…</a:t>
            </a:r>
          </a:p>
        </p:txBody>
      </p:sp>
      <p:pic>
        <p:nvPicPr>
          <p:cNvPr id="26626" name="Picture 2" descr="Resultado de imagen de statistical inference">
            <a:extLst>
              <a:ext uri="{FF2B5EF4-FFF2-40B4-BE49-F238E27FC236}">
                <a16:creationId xmlns:a16="http://schemas.microsoft.com/office/drawing/2014/main" id="{A9B743DD-B732-4619-808F-C76361D0EF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8038" y="2672940"/>
            <a:ext cx="7527925" cy="364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96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Intervalos de confianza</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286417"/>
                <a:ext cx="7529035" cy="3332505"/>
              </a:xfrm>
            </p:spPr>
            <p:txBody>
              <a:bodyPr/>
              <a:lstStyle/>
              <a:p>
                <a:pPr algn="just"/>
                <a:r>
                  <a:rPr lang="es-ES" dirty="0"/>
                  <a:t>Un intervalo de confianza es un intervalo de números que contiene los valores más plausibles para nuestro parámetro de población.</a:t>
                </a:r>
              </a:p>
              <a:p>
                <a:pPr algn="just"/>
                <a:r>
                  <a:rPr lang="es-ES" dirty="0"/>
                  <a:t>Proporcionan el valor de un estadístico mediante un intervalo, bajo una confianza </a:t>
                </a:r>
                <a14:m>
                  <m:oMath xmlns:m="http://schemas.openxmlformats.org/officeDocument/2006/math">
                    <m:r>
                      <a:rPr lang="es-ES" b="0" i="1" smtClean="0">
                        <a:latin typeface="Cambria Math" panose="02040503050406030204" pitchFamily="18" charset="0"/>
                      </a:rPr>
                      <m:t>𝛼</m:t>
                    </m:r>
                  </m:oMath>
                </a14:m>
                <a:r>
                  <a:rPr lang="es-ES" dirty="0"/>
                  <a:t> (nivel de confianza).</a:t>
                </a:r>
              </a:p>
              <a:p>
                <a:pPr algn="just"/>
                <a:r>
                  <a:rPr lang="es-ES" dirty="0"/>
                  <a:t>Ecuaciones que permiten mediante un estadístico realizar una estimación para toda la población.</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2286417"/>
                <a:ext cx="7529035" cy="3332505"/>
              </a:xfrm>
              <a:blipFill>
                <a:blip r:embed="rId2"/>
                <a:stretch>
                  <a:fillRect l="-1456" t="-2377" r="-1214"/>
                </a:stretch>
              </a:blipFill>
            </p:spPr>
            <p:txBody>
              <a:bodyPr/>
              <a:lstStyle/>
              <a:p>
                <a:r>
                  <a:rPr lang="es-ES">
                    <a:noFill/>
                  </a:rPr>
                  <a:t> </a:t>
                </a:r>
              </a:p>
            </p:txBody>
          </p:sp>
        </mc:Fallback>
      </mc:AlternateContent>
    </p:spTree>
    <p:extLst>
      <p:ext uri="{BB962C8B-B14F-4D97-AF65-F5344CB8AC3E}">
        <p14:creationId xmlns:p14="http://schemas.microsoft.com/office/powerpoint/2010/main" val="137126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4955896"/>
              </a:xfrm>
            </p:spPr>
            <p:txBody>
              <a:bodyPr/>
              <a:lstStyle/>
              <a:p>
                <a:pPr marL="0" indent="0" algn="just">
                  <a:buNone/>
                </a:pPr>
                <a:r>
                  <a:rPr lang="es-ES" dirty="0"/>
                  <a:t>Se seleccionó una muestra aleatoria de 225 cursos de estadísticas del primer año y se registró el número de estudiantes ausentes de cada uno. Los resultados de ausencias fueron </a:t>
                </a:r>
                <a14:m>
                  <m:oMath xmlns:m="http://schemas.openxmlformats.org/officeDocument/2006/math">
                    <m:r>
                      <a:rPr lang="es-ES" i="1">
                        <a:latin typeface="Cambria Math" panose="02040503050406030204" pitchFamily="18" charset="0"/>
                      </a:rPr>
                      <m:t>𝜇</m:t>
                    </m:r>
                    <m:r>
                      <a:rPr lang="es-ES" b="0" i="1" smtClean="0">
                        <a:latin typeface="Cambria Math" panose="02040503050406030204" pitchFamily="18" charset="0"/>
                      </a:rPr>
                      <m:t>=11.6</m:t>
                    </m:r>
                  </m:oMath>
                </a14:m>
                <a:r>
                  <a:rPr lang="es-ES" dirty="0"/>
                  <a:t>  y </a:t>
                </a:r>
                <a14:m>
                  <m:oMath xmlns:m="http://schemas.openxmlformats.org/officeDocument/2006/math">
                    <m:r>
                      <a:rPr lang="es-ES" b="0" i="1" smtClean="0">
                        <a:latin typeface="Cambria Math" panose="02040503050406030204" pitchFamily="18" charset="0"/>
                      </a:rPr>
                      <m:t>𝑠</m:t>
                    </m:r>
                    <m:r>
                      <a:rPr lang="es-ES" b="0" i="1" smtClean="0">
                        <a:latin typeface="Cambria Math" panose="02040503050406030204" pitchFamily="18" charset="0"/>
                      </a:rPr>
                      <m:t>=4.1</m:t>
                    </m:r>
                  </m:oMath>
                </a14:m>
                <a:r>
                  <a:rPr lang="es-ES" dirty="0"/>
                  <a:t>.</a:t>
                </a:r>
              </a:p>
              <a:p>
                <a:pPr marL="0" indent="0" algn="just">
                  <a:buNone/>
                </a:pPr>
                <a:r>
                  <a:rPr lang="es-ES" dirty="0"/>
                  <a:t>Calcule el número medio de ausencias por curso con un 95% de confianza.</a:t>
                </a:r>
              </a:p>
              <a:p>
                <a:pPr marL="0" indent="0" algn="just">
                  <a:buNone/>
                </a:pPr>
                <a:r>
                  <a:rPr lang="es-ES" dirty="0"/>
                  <a:t>Un intervalo de confianza para </a:t>
                </a:r>
                <a14:m>
                  <m:oMath xmlns:m="http://schemas.openxmlformats.org/officeDocument/2006/math">
                    <m:r>
                      <a:rPr lang="es-ES" i="1">
                        <a:latin typeface="Cambria Math" panose="02040503050406030204" pitchFamily="18" charset="0"/>
                      </a:rPr>
                      <m:t>𝜇</m:t>
                    </m:r>
                  </m:oMath>
                </a14:m>
                <a:r>
                  <a:rPr lang="es-ES" dirty="0"/>
                  <a:t> viene dado por:</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±1.645</m:t>
                      </m:r>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r>
                                <a:rPr lang="es-ES" b="0" i="1" smtClean="0">
                                  <a:latin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e>
                      </m:d>
                    </m:oMath>
                  </m:oMathPara>
                </a14:m>
                <a:endParaRPr lang="es-ES" dirty="0"/>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11.6</m:t>
                      </m:r>
                      <m:r>
                        <a:rPr lang="es-ES" i="1">
                          <a:latin typeface="Cambria Math" panose="02040503050406030204" pitchFamily="18" charset="0"/>
                        </a:rPr>
                        <m:t>±1.645</m:t>
                      </m:r>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4.1</m:t>
                              </m:r>
                            </m:num>
                            <m:den>
                              <m:rad>
                                <m:radPr>
                                  <m:degHide m:val="on"/>
                                  <m:ctrlPr>
                                    <a:rPr lang="es-ES" i="1">
                                      <a:latin typeface="Cambria Math" panose="02040503050406030204" pitchFamily="18" charset="0"/>
                                    </a:rPr>
                                  </m:ctrlPr>
                                </m:radPr>
                                <m:deg/>
                                <m:e>
                                  <m:r>
                                    <a:rPr lang="es-ES" b="0" i="1" smtClean="0">
                                      <a:latin typeface="Cambria Math" panose="02040503050406030204" pitchFamily="18" charset="0"/>
                                    </a:rPr>
                                    <m:t>225</m:t>
                                  </m:r>
                                </m:e>
                              </m:rad>
                            </m:den>
                          </m:f>
                        </m:e>
                      </m:d>
                      <m:r>
                        <a:rPr lang="es-ES" b="0" i="1" smtClean="0">
                          <a:latin typeface="Cambria Math" panose="02040503050406030204" pitchFamily="18" charset="0"/>
                        </a:rPr>
                        <m:t>=1.6±0.45=(11.15, 12.05)</m:t>
                      </m:r>
                    </m:oMath>
                  </m:oMathPara>
                </a14:m>
                <a:endParaRPr lang="es-ES"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4955896"/>
              </a:xfrm>
              <a:blipFill>
                <a:blip r:embed="rId2"/>
                <a:stretch>
                  <a:fillRect l="-1214" t="-861" r="-1214"/>
                </a:stretch>
              </a:blipFill>
            </p:spPr>
            <p:txBody>
              <a:bodyPr/>
              <a:lstStyle/>
              <a:p>
                <a:r>
                  <a:rPr lang="es-ES">
                    <a:noFill/>
                  </a:rPr>
                  <a:t> </a:t>
                </a:r>
              </a:p>
            </p:txBody>
          </p:sp>
        </mc:Fallback>
      </mc:AlternateContent>
    </p:spTree>
    <p:extLst>
      <p:ext uri="{BB962C8B-B14F-4D97-AF65-F5344CB8AC3E}">
        <p14:creationId xmlns:p14="http://schemas.microsoft.com/office/powerpoint/2010/main" val="105082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Interpretación</a:t>
            </a:r>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 incorrecto decir que existe una probabilidad de 0.95 de que </a:t>
                </a:r>
                <a14:m>
                  <m:oMath xmlns:m="http://schemas.openxmlformats.org/officeDocument/2006/math">
                    <m:r>
                      <a:rPr lang="es-ES" b="0" i="1" smtClean="0">
                        <a:latin typeface="Cambria Math" panose="02040503050406030204" pitchFamily="18" charset="0"/>
                      </a:rPr>
                      <m:t>𝜇</m:t>
                    </m:r>
                  </m:oMath>
                </a14:m>
                <a:r>
                  <a:rPr lang="es-ES" dirty="0"/>
                  <a:t> esté entre 11.15 y 12.05. De hecho, esta probabilidad es 1 o 0 (μ está o no está en el intervalo).</a:t>
                </a:r>
              </a:p>
              <a:p>
                <a:pPr marL="0" indent="0" algn="just">
                  <a:buNone/>
                </a:pPr>
                <a:r>
                  <a:rPr lang="es-ES" dirty="0"/>
                  <a:t>También es incorrecto decir que el 95% de todos los cursos tenían entre 11.15 y 12.05 alumnos ausentes.</a:t>
                </a:r>
              </a:p>
              <a:p>
                <a:pPr marL="0" indent="0" algn="just">
                  <a:buNone/>
                </a:pPr>
                <a:r>
                  <a:rPr lang="es-ES" dirty="0"/>
                  <a:t>La media de la población estará con un 95% de probabilidades dentro de la media de la muestra más o menos 1.645 veces el error estándar.</a:t>
                </a:r>
              </a:p>
              <a:p>
                <a:pPr marL="0" indent="0" algn="just">
                  <a:buNone/>
                </a:pPr>
                <a:endParaRPr lang="es-ES" dirty="0"/>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1214" t="-1116" r="-1214"/>
                </a:stretch>
              </a:blipFill>
            </p:spPr>
            <p:txBody>
              <a:bodyPr/>
              <a:lstStyle/>
              <a:p>
                <a:r>
                  <a:rPr lang="es-ES">
                    <a:noFill/>
                  </a:rPr>
                  <a:t> </a:t>
                </a:r>
              </a:p>
            </p:txBody>
          </p:sp>
        </mc:Fallback>
      </mc:AlternateContent>
    </p:spTree>
    <p:extLst>
      <p:ext uri="{BB962C8B-B14F-4D97-AF65-F5344CB8AC3E}">
        <p14:creationId xmlns:p14="http://schemas.microsoft.com/office/powerpoint/2010/main" val="130368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58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dirty="0"/>
              <a:t>Motivación Estadística en R</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31861" y="1877324"/>
            <a:ext cx="7529035" cy="3103351"/>
          </a:xfrm>
        </p:spPr>
        <p:txBody>
          <a:bodyPr/>
          <a:lstStyle/>
          <a:p>
            <a:pPr algn="just"/>
            <a:r>
              <a:rPr lang="es-ES" sz="2000" b="1" dirty="0"/>
              <a:t>Estadística = King </a:t>
            </a:r>
            <a:r>
              <a:rPr lang="es-ES" sz="2000" dirty="0"/>
              <a:t>: es un lenguaje desarrollado por dos estadísticos que se propusieron crear un sistema para la computación estadística y la visualización de datos.</a:t>
            </a:r>
          </a:p>
          <a:p>
            <a:pPr algn="just"/>
            <a:r>
              <a:rPr lang="es-ES" sz="2000" b="1" dirty="0"/>
              <a:t>Paquetes: </a:t>
            </a:r>
            <a:r>
              <a:rPr lang="es-ES" sz="2000" dirty="0"/>
              <a:t>al ser código abierto, tiene muchísimos colaboradores y muy respaldado. Los paquetes en R para estadísticas y ciencia de datos van desde muy específicos hasta generalmente versátiles. Ejemplo: </a:t>
            </a:r>
            <a:r>
              <a:rPr lang="es-ES" sz="2000" dirty="0" err="1"/>
              <a:t>tidyverse</a:t>
            </a:r>
            <a:r>
              <a:rPr lang="es-ES" sz="2000" dirty="0"/>
              <a:t>.</a:t>
            </a:r>
          </a:p>
          <a:p>
            <a:pPr algn="just"/>
            <a:r>
              <a:rPr lang="es-ES" sz="2000" b="1" dirty="0"/>
              <a:t>Visualización = Reina: </a:t>
            </a:r>
            <a:r>
              <a:rPr lang="es-ES" sz="2000" dirty="0"/>
              <a:t>R tiene uno de los conjuntos más completos de herramientas de visualización de datos que puede haber. Ejemplo: </a:t>
            </a:r>
            <a:r>
              <a:rPr lang="es-ES" sz="2000" dirty="0">
                <a:hlinkClick r:id="rId2"/>
              </a:rPr>
              <a:t>https://www.r-graph-gallery.com/</a:t>
            </a:r>
            <a:r>
              <a:rPr lang="es-ES" sz="2000" dirty="0"/>
              <a:t>.</a:t>
            </a:r>
          </a:p>
          <a:p>
            <a:pPr algn="just"/>
            <a:r>
              <a:rPr lang="es-ES" sz="2000" b="1" dirty="0"/>
              <a:t>Puerta de entrada a data </a:t>
            </a:r>
            <a:r>
              <a:rPr lang="es-ES" sz="2000" b="1" dirty="0" err="1"/>
              <a:t>science</a:t>
            </a:r>
            <a:r>
              <a:rPr lang="es-ES" sz="2000" b="1" dirty="0"/>
              <a:t>:</a:t>
            </a:r>
            <a:r>
              <a:rPr lang="es-ES" sz="2000" dirty="0"/>
              <a:t> la evolución de los datos y el interés por el aprovechamiento de éstos, ha hecho que por supuesto R se adapte a la ciencia de datos que conduce obviamente a lo que enseñamos en este master</a:t>
            </a:r>
            <a:endParaRPr lang="es-ES" sz="2000" b="1" dirty="0"/>
          </a:p>
          <a:p>
            <a:pPr marL="0" indent="0" algn="just">
              <a:buNone/>
            </a:pPr>
            <a:endParaRPr lang="es-ES" sz="2000" dirty="0"/>
          </a:p>
          <a:p>
            <a:pPr algn="just"/>
            <a:endParaRPr lang="es-ES" sz="2000" dirty="0"/>
          </a:p>
        </p:txBody>
      </p:sp>
    </p:spTree>
    <p:extLst>
      <p:ext uri="{BB962C8B-B14F-4D97-AF65-F5344CB8AC3E}">
        <p14:creationId xmlns:p14="http://schemas.microsoft.com/office/powerpoint/2010/main" val="3636084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39432"/>
            <a:ext cx="7529035" cy="3822835"/>
          </a:xfrm>
        </p:spPr>
        <p:txBody>
          <a:bodyPr/>
          <a:lstStyle/>
          <a:p>
            <a:pPr marL="0" indent="0" algn="just">
              <a:buNone/>
            </a:pPr>
            <a:r>
              <a:rPr lang="es-ES" dirty="0"/>
              <a:t>Otra manera de hacer inferencia es haciendo una afirmación acerca del valor que el parámetro de la población bajo estudio puede tomar.</a:t>
            </a:r>
          </a:p>
          <a:p>
            <a:pPr marL="0" indent="0" algn="just">
              <a:buNone/>
            </a:pPr>
            <a:r>
              <a:rPr lang="es-ES" dirty="0"/>
              <a:t>Esta afirmación puede estar basada en alguna creencia o experiencia pasada que será contrastada con la evidencia que nosotros obtengamos a través de la información contenida en la muestra. Esto es a lo que llamamos </a:t>
            </a:r>
            <a:r>
              <a:rPr lang="es-ES" b="1" dirty="0"/>
              <a:t>Prueba de Hipótesis</a:t>
            </a:r>
          </a:p>
        </p:txBody>
      </p:sp>
    </p:spTree>
    <p:extLst>
      <p:ext uri="{BB962C8B-B14F-4D97-AF65-F5344CB8AC3E}">
        <p14:creationId xmlns:p14="http://schemas.microsoft.com/office/powerpoint/2010/main" val="56844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52682"/>
            <a:ext cx="7529035" cy="3822835"/>
          </a:xfrm>
        </p:spPr>
        <p:txBody>
          <a:bodyPr/>
          <a:lstStyle/>
          <a:p>
            <a:pPr marL="0" indent="0" algn="just">
              <a:buNone/>
            </a:pPr>
            <a:r>
              <a:rPr lang="es-ES" dirty="0"/>
              <a:t>Elementos De Una Prueba de Hipótesis</a:t>
            </a:r>
          </a:p>
          <a:p>
            <a:pPr algn="just"/>
            <a:r>
              <a:rPr lang="es-ES" dirty="0"/>
              <a:t>a) Hipótesis Nula, H0.</a:t>
            </a:r>
          </a:p>
          <a:p>
            <a:pPr algn="just"/>
            <a:r>
              <a:rPr lang="es-ES" dirty="0"/>
              <a:t>b) Hipótesis Alternativa, Ha.</a:t>
            </a:r>
          </a:p>
          <a:p>
            <a:pPr algn="just"/>
            <a:r>
              <a:rPr lang="es-ES" dirty="0"/>
              <a:t>c) Estadístico de Prueba.</a:t>
            </a:r>
          </a:p>
          <a:p>
            <a:pPr algn="just"/>
            <a:r>
              <a:rPr lang="es-ES" dirty="0"/>
              <a:t>d) Región de Rechazo, RR.</a:t>
            </a:r>
          </a:p>
        </p:txBody>
      </p:sp>
    </p:spTree>
    <p:extLst>
      <p:ext uri="{BB962C8B-B14F-4D97-AF65-F5344CB8AC3E}">
        <p14:creationId xmlns:p14="http://schemas.microsoft.com/office/powerpoint/2010/main" val="2569319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Tipos de errores</a:t>
            </a:r>
          </a:p>
        </p:txBody>
      </p:sp>
      <p:pic>
        <p:nvPicPr>
          <p:cNvPr id="3" name="Marcador de contenido 2">
            <a:extLst>
              <a:ext uri="{FF2B5EF4-FFF2-40B4-BE49-F238E27FC236}">
                <a16:creationId xmlns:a16="http://schemas.microsoft.com/office/drawing/2014/main" id="{6E1B4C69-2946-408C-9DD7-7F9FC9529E36}"/>
              </a:ext>
            </a:extLst>
          </p:cNvPr>
          <p:cNvPicPr>
            <a:picLocks noGrp="1" noChangeAspect="1"/>
          </p:cNvPicPr>
          <p:nvPr>
            <p:ph idx="1"/>
          </p:nvPr>
        </p:nvPicPr>
        <p:blipFill rotWithShape="1">
          <a:blip r:embed="rId2"/>
          <a:srcRect l="19412" t="24699" r="24478" b="22542"/>
          <a:stretch/>
        </p:blipFill>
        <p:spPr>
          <a:xfrm>
            <a:off x="1049923" y="2206487"/>
            <a:ext cx="7044154" cy="3723861"/>
          </a:xfrm>
          <a:prstGeom prst="rect">
            <a:avLst/>
          </a:prstGeom>
        </p:spPr>
      </p:pic>
    </p:spTree>
    <p:extLst>
      <p:ext uri="{BB962C8B-B14F-4D97-AF65-F5344CB8AC3E}">
        <p14:creationId xmlns:p14="http://schemas.microsoft.com/office/powerpoint/2010/main" val="2045871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Conclusiones en prueba de hipótesis</a:t>
            </a:r>
          </a:p>
        </p:txBody>
      </p:sp>
      <p:sp>
        <p:nvSpPr>
          <p:cNvPr id="5" name="Marcador de contenido 4">
            <a:extLst>
              <a:ext uri="{FF2B5EF4-FFF2-40B4-BE49-F238E27FC236}">
                <a16:creationId xmlns:a16="http://schemas.microsoft.com/office/drawing/2014/main" id="{C1B3A742-00FE-4359-9452-2519F3198191}"/>
              </a:ext>
            </a:extLst>
          </p:cNvPr>
          <p:cNvSpPr>
            <a:spLocks noGrp="1"/>
          </p:cNvSpPr>
          <p:nvPr>
            <p:ph idx="1"/>
          </p:nvPr>
        </p:nvSpPr>
        <p:spPr>
          <a:xfrm>
            <a:off x="808383" y="2668282"/>
            <a:ext cx="7566991" cy="3444997"/>
          </a:xfrm>
        </p:spPr>
        <p:txBody>
          <a:bodyPr/>
          <a:lstStyle/>
          <a:p>
            <a:pPr algn="just"/>
            <a:r>
              <a:rPr lang="es-ES" sz="2800" dirty="0"/>
              <a:t>Si rechazamos la Hipótesis Nula, concluimos que “hay suficiente evidencia estadística para inferir que la hipótesis nula es falsa”.</a:t>
            </a:r>
          </a:p>
          <a:p>
            <a:pPr algn="just"/>
            <a:r>
              <a:rPr lang="es-ES" sz="2800" dirty="0"/>
              <a:t>Si no rechazamos la Hipótesis Nula, concluimos que “no hay suficiente evidencia estadística para inferir que la hipótesis nula es falsa”</a:t>
            </a:r>
          </a:p>
        </p:txBody>
      </p:sp>
    </p:spTree>
    <p:extLst>
      <p:ext uri="{BB962C8B-B14F-4D97-AF65-F5344CB8AC3E}">
        <p14:creationId xmlns:p14="http://schemas.microsoft.com/office/powerpoint/2010/main" val="2049280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3" name="Marcador de contenido 2">
            <a:extLst>
              <a:ext uri="{FF2B5EF4-FFF2-40B4-BE49-F238E27FC236}">
                <a16:creationId xmlns:a16="http://schemas.microsoft.com/office/drawing/2014/main" id="{D52C205B-0E76-4AF5-A22D-EA4070BAB697}"/>
              </a:ext>
            </a:extLst>
          </p:cNvPr>
          <p:cNvPicPr>
            <a:picLocks noGrp="1" noChangeAspect="1"/>
          </p:cNvPicPr>
          <p:nvPr>
            <p:ph idx="1"/>
          </p:nvPr>
        </p:nvPicPr>
        <p:blipFill rotWithShape="1">
          <a:blip r:embed="rId2"/>
          <a:srcRect l="22857" t="32172" r="27181" b="15894"/>
          <a:stretch/>
        </p:blipFill>
        <p:spPr>
          <a:xfrm>
            <a:off x="1616765" y="2186608"/>
            <a:ext cx="6077156" cy="3551583"/>
          </a:xfrm>
          <a:prstGeom prst="rect">
            <a:avLst/>
          </a:prstGeom>
        </p:spPr>
      </p:pic>
    </p:spTree>
    <p:extLst>
      <p:ext uri="{BB962C8B-B14F-4D97-AF65-F5344CB8AC3E}">
        <p14:creationId xmlns:p14="http://schemas.microsoft.com/office/powerpoint/2010/main" val="134161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6" name="Marcador de contenido 5">
            <a:extLst>
              <a:ext uri="{FF2B5EF4-FFF2-40B4-BE49-F238E27FC236}">
                <a16:creationId xmlns:a16="http://schemas.microsoft.com/office/drawing/2014/main" id="{8FA81CC5-48EC-4859-9C56-76436305461A}"/>
              </a:ext>
            </a:extLst>
          </p:cNvPr>
          <p:cNvPicPr>
            <a:picLocks noGrp="1" noChangeAspect="1"/>
          </p:cNvPicPr>
          <p:nvPr>
            <p:ph idx="1"/>
          </p:nvPr>
        </p:nvPicPr>
        <p:blipFill rotWithShape="1">
          <a:blip r:embed="rId2"/>
          <a:srcRect l="26144" t="24079" r="28004" b="23603"/>
          <a:stretch/>
        </p:blipFill>
        <p:spPr>
          <a:xfrm>
            <a:off x="1762539" y="2264048"/>
            <a:ext cx="5618922" cy="3604592"/>
          </a:xfrm>
          <a:prstGeom prst="rect">
            <a:avLst/>
          </a:prstGeom>
        </p:spPr>
      </p:pic>
    </p:spTree>
    <p:extLst>
      <p:ext uri="{BB962C8B-B14F-4D97-AF65-F5344CB8AC3E}">
        <p14:creationId xmlns:p14="http://schemas.microsoft.com/office/powerpoint/2010/main" val="2500707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 mano”</a:t>
            </a:r>
          </a:p>
        </p:txBody>
      </p:sp>
      <p:sp>
        <p:nvSpPr>
          <p:cNvPr id="4" name="Marcador de contenido 3">
            <a:extLst>
              <a:ext uri="{FF2B5EF4-FFF2-40B4-BE49-F238E27FC236}">
                <a16:creationId xmlns:a16="http://schemas.microsoft.com/office/drawing/2014/main" id="{3E25913A-C1B8-4EBE-B8D1-2B19E9EAEE67}"/>
              </a:ext>
            </a:extLst>
          </p:cNvPr>
          <p:cNvSpPr>
            <a:spLocks noGrp="1"/>
          </p:cNvSpPr>
          <p:nvPr>
            <p:ph idx="1"/>
          </p:nvPr>
        </p:nvSpPr>
        <p:spPr>
          <a:xfrm>
            <a:off x="1172632" y="2244212"/>
            <a:ext cx="6798736" cy="3444997"/>
          </a:xfrm>
        </p:spPr>
        <p:txBody>
          <a:bodyPr/>
          <a:lstStyle/>
          <a:p>
            <a:r>
              <a:rPr lang="es-ES" dirty="0">
                <a:hlinkClick r:id="rId2"/>
              </a:rPr>
              <a:t>http://www.estadistica.net/Algoritmos2/guia-pvalor.pdf</a:t>
            </a:r>
            <a:endParaRPr lang="es-ES" dirty="0"/>
          </a:p>
        </p:txBody>
      </p:sp>
    </p:spTree>
    <p:extLst>
      <p:ext uri="{BB962C8B-B14F-4D97-AF65-F5344CB8AC3E}">
        <p14:creationId xmlns:p14="http://schemas.microsoft.com/office/powerpoint/2010/main" val="2029897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729828"/>
            <a:ext cx="7529035" cy="3822835"/>
          </a:xfrm>
        </p:spPr>
        <p:txBody>
          <a:bodyPr/>
          <a:lstStyle/>
          <a:p>
            <a:pPr algn="just"/>
            <a:r>
              <a:rPr lang="es-ES" sz="2000" dirty="0"/>
              <a:t>El p-valor es un concepto a menudo mal entendido. A pesar de todas las interpretaciones erróneas, un p-valor es la probabilidad, si la hipótesis nula fuera correcta, de obtener un resultado tan extremo o más extremo.</a:t>
            </a:r>
          </a:p>
          <a:p>
            <a:pPr algn="just"/>
            <a:r>
              <a:rPr lang="es-ES" sz="2000" dirty="0"/>
              <a:t>Es una medida de cuán extrema es la estadística, en este caso, la media estimada. Si el estadístico es demasiado extremo, concluimos que la hipótesis nula debe ser rechazada.</a:t>
            </a:r>
          </a:p>
          <a:p>
            <a:pPr algn="just"/>
            <a:r>
              <a:rPr lang="es-ES" sz="2000" dirty="0"/>
              <a:t>Ronald A. Fisher, el padre de las estadísticas modernas, decidió que deberíamos considerar que un p-valor más pequeño que 0.10, 0.05 o 0.01 es demasiado extremo.</a:t>
            </a:r>
          </a:p>
          <a:p>
            <a:pPr algn="just"/>
            <a:r>
              <a:rPr lang="es-ES" sz="2000" dirty="0"/>
              <a:t>Si bien esos valores de p han sido el estándar durante décadas, fueron elegidos arbitrariamente, lo que llevó a algunos científicos de datos modernos a cuestionar su utilidad. </a:t>
            </a:r>
          </a:p>
        </p:txBody>
      </p:sp>
    </p:spTree>
    <p:extLst>
      <p:ext uri="{BB962C8B-B14F-4D97-AF65-F5344CB8AC3E}">
        <p14:creationId xmlns:p14="http://schemas.microsoft.com/office/powerpoint/2010/main" val="1700954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algn="just"/>
                <a:r>
                  <a:rPr lang="es-ES" sz="2000" dirty="0"/>
                  <a:t>El valor p es el tamaño más pequeño a para el que se rechaza H0. Es decir, </a:t>
                </a:r>
              </a:p>
              <a:p>
                <a:pPr marL="0" indent="0" algn="just">
                  <a:buNone/>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𝑝</m:t>
                      </m:r>
                      <m:r>
                        <a:rPr lang="es-ES" sz="2000" i="1">
                          <a:latin typeface="Cambria Math" panose="02040503050406030204" pitchFamily="18" charset="0"/>
                        </a:rPr>
                        <m:t>−</m:t>
                      </m:r>
                      <m:r>
                        <a:rPr lang="es-ES" sz="2000" i="1">
                          <a:latin typeface="Cambria Math" panose="02040503050406030204" pitchFamily="18" charset="0"/>
                        </a:rPr>
                        <m:t>𝑣𝑎𝑙𝑜𝑟</m:t>
                      </m:r>
                      <m:r>
                        <a:rPr lang="es-ES" sz="2000" i="1">
                          <a:latin typeface="Cambria Math" panose="02040503050406030204" pitchFamily="18" charset="0"/>
                        </a:rPr>
                        <m:t>=</m:t>
                      </m:r>
                      <m:r>
                        <a:rPr lang="es-ES" sz="2000" i="1">
                          <a:latin typeface="Cambria Math" panose="02040503050406030204" pitchFamily="18" charset="0"/>
                        </a:rPr>
                        <m:t>𝑃</m:t>
                      </m:r>
                      <m:d>
                        <m:dPr>
                          <m:begChr m:val="["/>
                          <m:endChr m:val="|"/>
                          <m:ctrlPr>
                            <a:rPr lang="es-ES" sz="2000" i="1">
                              <a:latin typeface="Cambria Math" panose="02040503050406030204" pitchFamily="18" charset="0"/>
                            </a:rPr>
                          </m:ctrlPr>
                        </m:dPr>
                        <m:e>
                          <m:r>
                            <a:rPr lang="es-ES" sz="2000" i="1">
                              <a:latin typeface="Cambria Math" panose="02040503050406030204" pitchFamily="18" charset="0"/>
                            </a:rPr>
                            <m:t>𝑅𝑒𝑐h𝑎𝑧𝑎𝑟</m:t>
                          </m:r>
                          <m:r>
                            <a:rPr lang="es-ES" sz="2000" i="1">
                              <a:latin typeface="Cambria Math" panose="02040503050406030204" pitchFamily="18" charset="0"/>
                            </a:rPr>
                            <m:t> </m:t>
                          </m:r>
                          <m:r>
                            <a:rPr lang="es-ES" sz="2000" i="1">
                              <a:latin typeface="Cambria Math" panose="02040503050406030204" pitchFamily="18" charset="0"/>
                            </a:rPr>
                            <m:t>𝑒𝑙</m:t>
                          </m:r>
                          <m:r>
                            <a:rPr lang="es-ES" sz="2000" i="1">
                              <a:latin typeface="Cambria Math" panose="02040503050406030204" pitchFamily="18" charset="0"/>
                            </a:rPr>
                            <m:t> </m:t>
                          </m:r>
                          <m:r>
                            <a:rPr lang="es-ES" sz="2000" i="1">
                              <a:latin typeface="Cambria Math" panose="02040503050406030204" pitchFamily="18" charset="0"/>
                            </a:rPr>
                            <m:t>𝑒𝑠𝑡𝑎𝑑</m:t>
                          </m:r>
                          <m:r>
                            <a:rPr lang="es-ES" sz="2000" i="1">
                              <a:latin typeface="Cambria Math" panose="02040503050406030204" pitchFamily="18" charset="0"/>
                            </a:rPr>
                            <m:t>í</m:t>
                          </m:r>
                          <m:r>
                            <a:rPr lang="es-ES" sz="2000" i="1">
                              <a:latin typeface="Cambria Math" panose="02040503050406030204" pitchFamily="18" charset="0"/>
                            </a:rPr>
                            <m:t>𝑠𝑡𝑖𝑐𝑜</m:t>
                          </m:r>
                          <m:r>
                            <a:rPr lang="es-ES" sz="2000" i="1">
                              <a:latin typeface="Cambria Math" panose="02040503050406030204" pitchFamily="18" charset="0"/>
                            </a:rPr>
                            <m:t> </m:t>
                          </m:r>
                          <m:r>
                            <a:rPr lang="es-ES" sz="2000" i="1">
                              <a:latin typeface="Cambria Math" panose="02040503050406030204" pitchFamily="18" charset="0"/>
                            </a:rPr>
                            <m:t>𝑚𝑢𝑒𝑠𝑡𝑟𝑎𝑙</m:t>
                          </m:r>
                          <m:r>
                            <a:rPr lang="es-ES" sz="2000" i="1">
                              <a:latin typeface="Cambria Math" panose="02040503050406030204" pitchFamily="18" charset="0"/>
                            </a:rPr>
                            <m:t> </m:t>
                          </m:r>
                        </m:e>
                      </m:d>
                      <m:sSub>
                        <m:sSubPr>
                          <m:ctrlPr>
                            <a:rPr lang="es-ES" sz="2000" i="1">
                              <a:latin typeface="Cambria Math" panose="02040503050406030204" pitchFamily="18" charset="0"/>
                            </a:rPr>
                          </m:ctrlPr>
                        </m:sSubPr>
                        <m:e>
                          <m:r>
                            <a:rPr lang="es-ES" sz="2000" i="1">
                              <a:latin typeface="Cambria Math" panose="02040503050406030204" pitchFamily="18" charset="0"/>
                            </a:rPr>
                            <m:t>𝐻</m:t>
                          </m:r>
                        </m:e>
                        <m:sub>
                          <m:r>
                            <a:rPr lang="es-ES" sz="2000" i="1">
                              <a:latin typeface="Cambria Math" panose="02040503050406030204" pitchFamily="18" charset="0"/>
                            </a:rPr>
                            <m:t>0</m:t>
                          </m:r>
                        </m:sub>
                      </m:sSub>
                      <m:r>
                        <a:rPr lang="es-ES" sz="2000" i="1">
                          <a:latin typeface="Cambria Math" panose="02040503050406030204" pitchFamily="18" charset="0"/>
                        </a:rPr>
                        <m:t> </m:t>
                      </m:r>
                      <m:r>
                        <a:rPr lang="es-ES" sz="2000" i="1">
                          <a:latin typeface="Cambria Math" panose="02040503050406030204" pitchFamily="18" charset="0"/>
                        </a:rPr>
                        <m:t>𝑒𝑠</m:t>
                      </m:r>
                      <m:r>
                        <a:rPr lang="es-ES" sz="2000" i="1">
                          <a:latin typeface="Cambria Math" panose="02040503050406030204" pitchFamily="18" charset="0"/>
                        </a:rPr>
                        <m:t> </m:t>
                      </m:r>
                      <m:r>
                        <a:rPr lang="es-ES" sz="2000" i="1">
                          <a:latin typeface="Cambria Math" panose="02040503050406030204" pitchFamily="18" charset="0"/>
                        </a:rPr>
                        <m:t>𝑐𝑖𝑒𝑟𝑡𝑎</m:t>
                      </m:r>
                      <m:r>
                        <a:rPr lang="es-ES" sz="2000" i="1">
                          <a:latin typeface="Cambria Math" panose="02040503050406030204" pitchFamily="18" charset="0"/>
                        </a:rPr>
                        <m:t>]</m:t>
                      </m:r>
                    </m:oMath>
                  </m:oMathPara>
                </a14:m>
                <a:endParaRPr lang="es-ES" sz="2000" dirty="0"/>
              </a:p>
              <a:p>
                <a:pPr marL="0" indent="0" algn="just">
                  <a:buNone/>
                </a:pPr>
                <a:r>
                  <a:rPr lang="es-ES" sz="2000" dirty="0"/>
                  <a:t>Si </a:t>
                </a:r>
                <a14:m>
                  <m:oMath xmlns:m="http://schemas.openxmlformats.org/officeDocument/2006/math">
                    <m:r>
                      <a:rPr lang="es-ES" sz="2000" i="1">
                        <a:latin typeface="Cambria Math" panose="02040503050406030204" pitchFamily="18" charset="0"/>
                      </a:rPr>
                      <m:t>𝑝</m:t>
                    </m:r>
                    <m:r>
                      <a:rPr lang="es-ES" sz="2000" i="1">
                        <a:latin typeface="Cambria Math" panose="02040503050406030204" pitchFamily="18" charset="0"/>
                      </a:rPr>
                      <m:t>−</m:t>
                    </m:r>
                    <m:r>
                      <a:rPr lang="es-ES" sz="2000" i="1">
                        <a:latin typeface="Cambria Math" panose="02040503050406030204" pitchFamily="18" charset="0"/>
                      </a:rPr>
                      <m:t>𝑣𝑎𝑙𝑜𝑟</m:t>
                    </m:r>
                    <m:r>
                      <a:rPr lang="es-ES" sz="2000" b="0" i="1" smtClean="0">
                        <a:latin typeface="Cambria Math" panose="02040503050406030204" pitchFamily="18" charset="0"/>
                      </a:rPr>
                      <m:t>&gt;</m:t>
                    </m:r>
                    <m:r>
                      <a:rPr lang="es-ES" sz="2000" b="0" i="1" smtClean="0">
                        <a:latin typeface="Cambria Math" panose="02040503050406030204" pitchFamily="18" charset="0"/>
                      </a:rPr>
                      <m:t>𝛼</m:t>
                    </m:r>
                    <m:r>
                      <a:rPr lang="es-ES" sz="2000" b="0" i="1" smtClean="0">
                        <a:latin typeface="Cambria Math" panose="02040503050406030204" pitchFamily="18" charset="0"/>
                      </a:rPr>
                      <m:t> (0.05)</m:t>
                    </m:r>
                  </m:oMath>
                </a14:m>
                <a:r>
                  <a:rPr lang="es-ES" sz="2000" dirty="0"/>
                  <a:t> se acepta la hipótesis nula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𝐻</m:t>
                        </m:r>
                      </m:e>
                      <m:sub>
                        <m:r>
                          <a:rPr lang="es-ES" sz="2000" b="0" i="1" smtClean="0">
                            <a:latin typeface="Cambria Math" panose="02040503050406030204" pitchFamily="18" charset="0"/>
                          </a:rPr>
                          <m:t>0</m:t>
                        </m:r>
                      </m:sub>
                    </m:sSub>
                  </m:oMath>
                </a14:m>
                <a:endParaRPr lang="es-ES" sz="2000" dirty="0"/>
              </a:p>
              <a:p>
                <a:pPr algn="just"/>
                <a:r>
                  <a:rPr lang="es-ES" sz="2000" dirty="0"/>
                  <a:t>El valor p expresa evidencia contra H0: cuanto más pequeño es el valor p, más fuerte es la evidencia contra H0.</a:t>
                </a:r>
              </a:p>
              <a:p>
                <a:pPr algn="just"/>
                <a:r>
                  <a:rPr lang="es-ES" sz="2000" dirty="0"/>
                  <a:t>Generalmente, el valor de p se considera pequeño cuando p &lt;0.01 y grande cuando p&gt; 0.1.</a:t>
                </a:r>
              </a:p>
              <a:p>
                <a:pPr algn="just"/>
                <a:r>
                  <a:rPr lang="es-ES" sz="2000" dirty="0"/>
                  <a:t>El valor p no es la probabilidad de que el H0 sea verdadero.</a:t>
                </a:r>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971" t="-1276" r="-809"/>
                </a:stretch>
              </a:blipFill>
            </p:spPr>
            <p:txBody>
              <a:bodyPr/>
              <a:lstStyle/>
              <a:p>
                <a:r>
                  <a:rPr lang="es-ES">
                    <a:noFill/>
                  </a:rPr>
                  <a:t> </a:t>
                </a:r>
              </a:p>
            </p:txBody>
          </p:sp>
        </mc:Fallback>
      </mc:AlternateContent>
    </p:spTree>
    <p:extLst>
      <p:ext uri="{BB962C8B-B14F-4D97-AF65-F5344CB8AC3E}">
        <p14:creationId xmlns:p14="http://schemas.microsoft.com/office/powerpoint/2010/main" val="3629974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747" y="989360"/>
            <a:ext cx="7392505" cy="733422"/>
          </a:xfrm>
        </p:spPr>
        <p:txBody>
          <a:bodyPr/>
          <a:lstStyle/>
          <a:p>
            <a:r>
              <a:rPr lang="es-ES" sz="3600" dirty="0"/>
              <a:t>T-</a:t>
            </a:r>
            <a:r>
              <a:rPr lang="es-ES" sz="3600" dirty="0" err="1"/>
              <a:t>Tests</a:t>
            </a:r>
            <a:r>
              <a:rPr lang="es-ES" sz="3600" dirty="0"/>
              <a:t>: una sola distribución para múltiples pruebas… </a:t>
            </a:r>
          </a:p>
        </p:txBody>
      </p:sp>
      <p:pic>
        <p:nvPicPr>
          <p:cNvPr id="2052" name="Picture 4" descr="Resultado de imagen de t-tests">
            <a:extLst>
              <a:ext uri="{FF2B5EF4-FFF2-40B4-BE49-F238E27FC236}">
                <a16:creationId xmlns:a16="http://schemas.microsoft.com/office/drawing/2014/main" id="{807B6B60-98D5-4162-8973-6FDA88CEFA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7546" y="2484438"/>
            <a:ext cx="6368908"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03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a:t>“R se está quedando atrás”, “R va a morir dentro de poco”, …</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00279"/>
            <a:ext cx="7529035" cy="3869217"/>
          </a:xfrm>
        </p:spPr>
        <p:txBody>
          <a:bodyPr/>
          <a:lstStyle/>
          <a:p>
            <a:pPr marL="0" indent="0" algn="just">
              <a:buNone/>
            </a:pPr>
            <a:r>
              <a:rPr lang="es-ES" sz="2000" dirty="0"/>
              <a:t>Recientemente, se ha hablado de que R "no es suficiente", en términos de la velocidad de procesamiento, memoria o cómo maneja sus datos y la vectorización. También ha habido sugerencias para eliminar R en su totalidad y desarrollar un nuevo lenguaje mejor desde cero.</a:t>
            </a:r>
          </a:p>
          <a:p>
            <a:pPr algn="just"/>
            <a:endParaRPr lang="es-ES" sz="2000" dirty="0"/>
          </a:p>
          <a:p>
            <a:pPr marL="0" indent="0" algn="just">
              <a:buNone/>
            </a:pPr>
            <a:r>
              <a:rPr lang="es-ES" sz="2000" dirty="0"/>
              <a:t>Nada más alejado de la realidad, hay dos puntos importantes a considerar:</a:t>
            </a:r>
          </a:p>
          <a:p>
            <a:pPr algn="just"/>
            <a:r>
              <a:rPr lang="es-ES" sz="2000" dirty="0"/>
              <a:t>R se está adaptando (a través de más vectorización, uso de multinúcleos, etc.). </a:t>
            </a:r>
          </a:p>
          <a:p>
            <a:pPr algn="just"/>
            <a:r>
              <a:rPr lang="es-ES" sz="2000" dirty="0"/>
              <a:t>R es todavía el líder en ser “</a:t>
            </a:r>
            <a:r>
              <a:rPr lang="es-ES" sz="2000" dirty="0" err="1"/>
              <a:t>the</a:t>
            </a:r>
            <a:r>
              <a:rPr lang="es-ES" sz="2000" dirty="0"/>
              <a:t> data </a:t>
            </a:r>
            <a:r>
              <a:rPr lang="es-ES" sz="2000" dirty="0" err="1"/>
              <a:t>language</a:t>
            </a:r>
            <a:r>
              <a:rPr lang="es-ES" sz="2000" dirty="0"/>
              <a:t>".</a:t>
            </a:r>
          </a:p>
          <a:p>
            <a:pPr algn="just"/>
            <a:endParaRPr lang="es-ES" sz="2000" dirty="0"/>
          </a:p>
        </p:txBody>
      </p:sp>
    </p:spTree>
    <p:extLst>
      <p:ext uri="{BB962C8B-B14F-4D97-AF65-F5344CB8AC3E}">
        <p14:creationId xmlns:p14="http://schemas.microsoft.com/office/powerpoint/2010/main" val="1286723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One-Sample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Esta prueba esencialmente calcula la media de los datos y crea un intervalo de confianza. Si el valor que estamos probando cae dentro de ese intervalo de confianza, podemos concluir que es el verdadero valor de la media de los datos; de lo contrario, llegamos a la conclusión de que no es el verdadero medio.</a:t>
            </a:r>
          </a:p>
        </p:txBody>
      </p:sp>
    </p:spTree>
    <p:extLst>
      <p:ext uri="{BB962C8B-B14F-4D97-AF65-F5344CB8AC3E}">
        <p14:creationId xmlns:p14="http://schemas.microsoft.com/office/powerpoint/2010/main" val="692369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Estadístico t</a:t>
            </a:r>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Además del p-valor, a partir del estadístico t se construye la región de rechazo RR</a:t>
                </a:r>
                <a14:m/>
              </a:p>
              <a:p>
                <a:pPr marL="0" indent="0" algn="just">
                  <a:buNone/>
                </a:pPr>
                <a:endParaRPr lang="es-ES" dirty="0"/>
              </a:p>
              <a:p>
                <a:pPr algn="just"/>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0</m:t>
                        </m:r>
                      </m:sub>
                    </m:sSub>
                    <m:r>
                      <a:rPr lang="es-ES" b="0" i="1" smtClean="0">
                        <a:latin typeface="Cambria Math" panose="02040503050406030204" pitchFamily="18" charset="0"/>
                      </a:rPr>
                      <m:t>:</m:t>
                    </m:r>
                    <m:r>
                      <a:rPr lang="es-ES" b="0" i="1" smtClean="0">
                        <a:latin typeface="Cambria Math" panose="02040503050406030204" pitchFamily="18" charset="0"/>
                      </a:rPr>
                      <m:t>𝜇</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𝜇</m:t>
                        </m:r>
                      </m:e>
                      <m:sub>
                        <m:r>
                          <a:rPr lang="es-ES" b="0" i="1" smtClean="0">
                            <a:latin typeface="Cambria Math" panose="02040503050406030204" pitchFamily="18" charset="0"/>
                          </a:rPr>
                          <m:t>0</m:t>
                        </m:r>
                      </m:sub>
                    </m:sSub>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𝑅𝑅</m:t>
                    </m:r>
                    <m:r>
                      <a:rPr lang="es-ES" b="0" i="1" smtClean="0">
                        <a:latin typeface="Cambria Math" panose="02040503050406030204" pitchFamily="18" charset="0"/>
                        <a:ea typeface="Cambria Math" panose="02040503050406030204" pitchFamily="18" charset="0"/>
                      </a:rPr>
                      <m:t>=</m:t>
                    </m:r>
                    <m:d>
                      <m:dPr>
                        <m:begChr m:val="{"/>
                        <m:endChr m:val="}"/>
                        <m:ctrlPr>
                          <a:rPr lang="es-ES" b="0" i="1" smtClean="0">
                            <a:latin typeface="Cambria Math" panose="02040503050406030204" pitchFamily="18" charset="0"/>
                            <a:ea typeface="Cambria Math" panose="02040503050406030204" pitchFamily="18" charset="0"/>
                          </a:rPr>
                        </m:ctrlPr>
                      </m:dPr>
                      <m:e>
                        <m:d>
                          <m:dPr>
                            <m:begChr m:val="|"/>
                            <m:endChr m:val="|"/>
                            <m:ctrlPr>
                              <a:rPr lang="es-ES" b="0" i="1" smtClean="0">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e>
                        </m:d>
                        <m:r>
                          <a:rPr lang="es-ES" b="0" i="1" smtClean="0">
                            <a:latin typeface="Cambria Math" panose="02040503050406030204" pitchFamily="18" charset="0"/>
                          </a:rPr>
                          <m:t>&gt;</m:t>
                        </m:r>
                        <m:r>
                          <a:rPr lang="es-ES" b="0" i="1" smtClean="0">
                            <a:latin typeface="Cambria Math" panose="02040503050406030204" pitchFamily="18" charset="0"/>
                          </a:rPr>
                          <m:t>𝑇</m:t>
                        </m:r>
                      </m:e>
                    </m:d>
                  </m:oMath>
                </a14:m>
                <a:endParaRPr lang="es-ES" b="0" dirty="0">
                  <a:ea typeface="Cambria Math" panose="02040503050406030204" pitchFamily="18" charset="0"/>
                </a:endParaRPr>
              </a:p>
              <a:p>
                <a:pPr algn="just"/>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r>
                      <a:rPr lang="es-ES" i="1">
                        <a:latin typeface="Cambria Math" panose="02040503050406030204" pitchFamily="18" charset="0"/>
                      </a:rPr>
                      <m:t>:</m:t>
                    </m:r>
                    <m:r>
                      <a:rPr lang="es-ES" i="1">
                        <a:latin typeface="Cambria Math" panose="02040503050406030204" pitchFamily="18" charset="0"/>
                      </a:rPr>
                      <m:t>𝜇</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1">
                            <a:latin typeface="Cambria Math" panose="02040503050406030204" pitchFamily="18" charset="0"/>
                          </a:rPr>
                          <m:t>0</m:t>
                        </m:r>
                      </m:sub>
                    </m:sSub>
                    <m:r>
                      <a:rPr lang="es-ES" i="1">
                        <a:latin typeface="Cambria Math" panose="02040503050406030204" pitchFamily="18" charset="0"/>
                      </a:rPr>
                      <m:t> </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𝑅𝑅</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b="0" i="1" smtClean="0">
                            <a:latin typeface="Cambria Math" panose="02040503050406030204" pitchFamily="18" charset="0"/>
                          </a:rPr>
                          <m:t>&lt;</m:t>
                        </m:r>
                        <m:r>
                          <a:rPr lang="es-ES" i="1">
                            <a:latin typeface="Cambria Math" panose="02040503050406030204" pitchFamily="18" charset="0"/>
                          </a:rPr>
                          <m:t>𝑇</m:t>
                        </m:r>
                      </m:e>
                    </m:d>
                  </m:oMath>
                </a14:m>
                <a:endParaRPr lang="es-ES" dirty="0"/>
              </a:p>
              <a:p>
                <a:pPr algn="just"/>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r>
                      <a:rPr lang="es-ES" i="1">
                        <a:latin typeface="Cambria Math" panose="02040503050406030204" pitchFamily="18" charset="0"/>
                      </a:rPr>
                      <m:t>:</m:t>
                    </m:r>
                    <m:r>
                      <a:rPr lang="es-ES" i="1">
                        <a:latin typeface="Cambria Math" panose="02040503050406030204" pitchFamily="18" charset="0"/>
                      </a:rPr>
                      <m:t>𝜇</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𝜇</m:t>
                        </m:r>
                      </m:e>
                      <m:sub>
                        <m:r>
                          <a:rPr lang="es-ES" i="1">
                            <a:latin typeface="Cambria Math" panose="02040503050406030204" pitchFamily="18" charset="0"/>
                          </a:rPr>
                          <m:t>0</m:t>
                        </m:r>
                      </m:sub>
                    </m:sSub>
                    <m:r>
                      <a:rPr lang="es-ES" i="1">
                        <a:latin typeface="Cambria Math" panose="02040503050406030204" pitchFamily="18" charset="0"/>
                      </a:rPr>
                      <m:t> </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𝑅𝑅</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b="0" i="1" smtClean="0">
                            <a:latin typeface="Cambria Math" panose="02040503050406030204" pitchFamily="18" charset="0"/>
                          </a:rPr>
                          <m:t>&gt;</m:t>
                        </m:r>
                        <m:r>
                          <a:rPr lang="es-ES" i="1">
                            <a:latin typeface="Cambria Math" panose="02040503050406030204" pitchFamily="18" charset="0"/>
                          </a:rPr>
                          <m:t>𝑇</m:t>
                        </m:r>
                      </m:e>
                    </m:d>
                  </m:oMath>
                </a14:m>
                <a:endParaRPr lang="es-ES" dirty="0"/>
              </a:p>
              <a:p>
                <a:pPr marL="0" indent="0" algn="just">
                  <a:buNone/>
                </a:pPr>
                <a:endParaRPr lang="es-ES" dirty="0"/>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1456" t="-1116" r="-1214"/>
                </a:stretch>
              </a:blipFill>
            </p:spPr>
            <p:txBody>
              <a:bodyPr/>
              <a:lstStyle/>
              <a:p>
                <a:r>
                  <a:rPr lang="es-ES">
                    <a:noFill/>
                  </a:rPr>
                  <a:t> </a:t>
                </a:r>
              </a:p>
            </p:txBody>
          </p:sp>
        </mc:Fallback>
      </mc:AlternateContent>
    </p:spTree>
    <p:extLst>
      <p:ext uri="{BB962C8B-B14F-4D97-AF65-F5344CB8AC3E}">
        <p14:creationId xmlns:p14="http://schemas.microsoft.com/office/powerpoint/2010/main" val="3623970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Two-Sample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La mayoría de las veces, la prueba t se usa para comparar dos muestras.</a:t>
            </a:r>
          </a:p>
          <a:p>
            <a:pPr marL="0" indent="0" algn="just">
              <a:buNone/>
            </a:pPr>
            <a:r>
              <a:rPr lang="es-ES" dirty="0"/>
              <a:t>Sin embargo, antes de ejecutar la prueba t, primero debemos verificar la varianza de cada muestra.</a:t>
            </a:r>
          </a:p>
          <a:p>
            <a:pPr marL="0" indent="0" algn="just">
              <a:buNone/>
            </a:pPr>
            <a:r>
              <a:rPr lang="es-ES" dirty="0"/>
              <a:t>Una prueba t tradicional requiere que ambos grupos tengan la misma varianza, mientras que la prueba t de dos muestras de Welch puede manejar grupos con variaciones diferentes.</a:t>
            </a:r>
          </a:p>
        </p:txBody>
      </p:sp>
    </p:spTree>
    <p:extLst>
      <p:ext uri="{BB962C8B-B14F-4D97-AF65-F5344CB8AC3E}">
        <p14:creationId xmlns:p14="http://schemas.microsoft.com/office/powerpoint/2010/main" val="217272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b="1" dirty="0" err="1"/>
              <a:t>An</a:t>
            </a:r>
            <a:r>
              <a:rPr lang="es-ES" sz="3600" dirty="0" err="1"/>
              <a:t>alysis</a:t>
            </a:r>
            <a:r>
              <a:rPr lang="es-ES" sz="3600" dirty="0"/>
              <a:t> </a:t>
            </a:r>
            <a:r>
              <a:rPr lang="es-ES" sz="3600" b="1" dirty="0" err="1"/>
              <a:t>O</a:t>
            </a:r>
            <a:r>
              <a:rPr lang="es-ES" sz="3600" dirty="0" err="1"/>
              <a:t>f</a:t>
            </a:r>
            <a:r>
              <a:rPr lang="es-ES" sz="3600" dirty="0"/>
              <a:t> </a:t>
            </a:r>
            <a:r>
              <a:rPr lang="es-ES" sz="3600" b="1" dirty="0" err="1"/>
              <a:t>VA</a:t>
            </a:r>
            <a:r>
              <a:rPr lang="es-ES" sz="3600" dirty="0" err="1"/>
              <a:t>riance</a:t>
            </a:r>
            <a:endParaRPr lang="es-ES" sz="3600" dirty="0"/>
          </a:p>
        </p:txBody>
      </p:sp>
      <mc:AlternateContent xmlns:mc="http://schemas.openxmlformats.org/markup-compatibility/2006">
        <mc:Choice xmlns:a14="http://schemas.microsoft.com/office/drawing/2010/main"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471106" y="2045805"/>
                <a:ext cx="8201788" cy="3822835"/>
              </a:xfrm>
            </p:spPr>
            <p:txBody>
              <a:bodyPr/>
              <a:lstStyle/>
              <a:p>
                <a:pPr marL="0" indent="0" algn="just">
                  <a:buNone/>
                </a:pPr>
                <a:r>
                  <a:rPr lang="es-ES" sz="1800" dirty="0"/>
                  <a:t>Después de comparar dos grupos, el siguiente paso natural es comparar varios grupos. Cada año, incalculables estudiantes en clases introductorias de estadísticas se ven obligados a aprender el test de ANOVA (análisis de varianza) y memorizar su fórmula, que es</a:t>
                </a:r>
              </a:p>
              <a:p>
                <a:pPr marL="0" indent="0" algn="just">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𝐹</m:t>
                      </m:r>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f>
                            <m:fPr>
                              <m:ctrlPr>
                                <a:rPr lang="es-ES" sz="1800" b="0" i="1" smtClean="0">
                                  <a:latin typeface="Cambria Math" panose="02040503050406030204" pitchFamily="18" charset="0"/>
                                </a:rPr>
                              </m:ctrlPr>
                            </m:fPr>
                            <m:num>
                              <m:nary>
                                <m:naryPr>
                                  <m:chr m:val="∑"/>
                                  <m:supHide m:val="on"/>
                                  <m:ctrlPr>
                                    <a:rPr lang="es-ES" sz="1800" i="1">
                                      <a:latin typeface="Cambria Math" panose="02040503050406030204" pitchFamily="18" charset="0"/>
                                    </a:rPr>
                                  </m:ctrlPr>
                                </m:naryPr>
                                <m:sub>
                                  <m:r>
                                    <m:rPr>
                                      <m:brk m:alnAt="7"/>
                                    </m:rPr>
                                    <a:rPr lang="es-ES" sz="1800" i="1">
                                      <a:latin typeface="Cambria Math" panose="02040503050406030204" pitchFamily="18" charset="0"/>
                                    </a:rPr>
                                    <m:t>𝑖</m:t>
                                  </m:r>
                                </m:sub>
                                <m:sup/>
                                <m:e>
                                  <m:sSub>
                                    <m:sSubPr>
                                      <m:ctrlPr>
                                        <a:rPr lang="es-ES" sz="1800" i="1">
                                          <a:latin typeface="Cambria Math" panose="02040503050406030204" pitchFamily="18" charset="0"/>
                                        </a:rPr>
                                      </m:ctrlPr>
                                    </m:sSubPr>
                                    <m:e>
                                      <m:r>
                                        <a:rPr lang="es-ES" sz="1800" i="1">
                                          <a:latin typeface="Cambria Math" panose="02040503050406030204" pitchFamily="18" charset="0"/>
                                        </a:rPr>
                                        <m:t>𝑛</m:t>
                                      </m:r>
                                    </m:e>
                                    <m:sub>
                                      <m:r>
                                        <a:rPr lang="es-ES" sz="1800" i="1">
                                          <a:latin typeface="Cambria Math" panose="02040503050406030204" pitchFamily="18" charset="0"/>
                                        </a:rPr>
                                        <m:t>𝑖</m:t>
                                      </m:r>
                                    </m:sub>
                                  </m:sSub>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r>
                                            <a:rPr lang="es-ES" sz="1800" i="1">
                                              <a:latin typeface="Cambria Math" panose="02040503050406030204" pitchFamily="18" charset="0"/>
                                            </a:rPr>
                                            <m:t>−</m:t>
                                          </m:r>
                                          <m:acc>
                                            <m:accPr>
                                              <m:chr m:val="̅"/>
                                              <m:ctrlPr>
                                                <a:rPr lang="es-ES" sz="1800" i="1">
                                                  <a:latin typeface="Cambria Math" panose="02040503050406030204" pitchFamily="18" charset="0"/>
                                                </a:rPr>
                                              </m:ctrlPr>
                                            </m:accPr>
                                            <m:e>
                                              <m:r>
                                                <a:rPr lang="es-ES" sz="1800" i="1">
                                                  <a:latin typeface="Cambria Math" panose="02040503050406030204" pitchFamily="18" charset="0"/>
                                                </a:rPr>
                                                <m:t>𝑌</m:t>
                                              </m:r>
                                            </m:e>
                                          </m:acc>
                                        </m:e>
                                      </m:d>
                                    </m:e>
                                    <m:sup>
                                      <m:r>
                                        <a:rPr lang="es-ES" sz="1800" i="1">
                                          <a:latin typeface="Cambria Math" panose="02040503050406030204" pitchFamily="18" charset="0"/>
                                        </a:rPr>
                                        <m:t>2</m:t>
                                      </m:r>
                                    </m:sup>
                                  </m:sSup>
                                </m:e>
                              </m:nary>
                            </m:num>
                            <m:den>
                              <m:r>
                                <a:rPr lang="es-ES" sz="1800" b="0" i="1" smtClean="0">
                                  <a:latin typeface="Cambria Math" panose="02040503050406030204" pitchFamily="18" charset="0"/>
                                </a:rPr>
                                <m:t>𝐾</m:t>
                              </m:r>
                              <m:r>
                                <a:rPr lang="es-ES" sz="1800" b="0" i="1" smtClean="0">
                                  <a:latin typeface="Cambria Math" panose="02040503050406030204" pitchFamily="18" charset="0"/>
                                </a:rPr>
                                <m:t>−1</m:t>
                              </m:r>
                            </m:den>
                          </m:f>
                        </m:num>
                        <m:den>
                          <m:f>
                            <m:fPr>
                              <m:ctrlPr>
                                <a:rPr lang="es-ES" sz="1800" b="0" i="1" smtClean="0">
                                  <a:latin typeface="Cambria Math" panose="02040503050406030204" pitchFamily="18" charset="0"/>
                                </a:rPr>
                              </m:ctrlPr>
                            </m:fPr>
                            <m:num>
                              <m:nary>
                                <m:naryPr>
                                  <m:chr m:val="∑"/>
                                  <m:supHide m:val="on"/>
                                  <m:ctrlPr>
                                    <a:rPr lang="es-ES" sz="1800" i="1">
                                      <a:latin typeface="Cambria Math" panose="02040503050406030204" pitchFamily="18" charset="0"/>
                                    </a:rPr>
                                  </m:ctrlPr>
                                </m:naryPr>
                                <m:sub>
                                  <m:r>
                                    <m:rPr>
                                      <m:brk m:alnAt="7"/>
                                    </m:rPr>
                                    <a:rPr lang="es-ES" sz="1800" i="1">
                                      <a:latin typeface="Cambria Math" panose="02040503050406030204" pitchFamily="18" charset="0"/>
                                    </a:rPr>
                                    <m:t>𝑖</m:t>
                                  </m:r>
                                  <m:r>
                                    <a:rPr lang="es-ES" sz="1800" i="1">
                                      <a:latin typeface="Cambria Math" panose="02040503050406030204" pitchFamily="18" charset="0"/>
                                    </a:rPr>
                                    <m:t>𝑗</m:t>
                                  </m:r>
                                </m:sub>
                                <m:sup/>
                                <m:e>
                                  <m:sSup>
                                    <m:sSupPr>
                                      <m:ctrlPr>
                                        <a:rPr lang="es-ES" sz="1800" i="1">
                                          <a:latin typeface="Cambria Math" panose="02040503050406030204" pitchFamily="18" charset="0"/>
                                        </a:rPr>
                                      </m:ctrlPr>
                                    </m:sSupPr>
                                    <m:e>
                                      <m:d>
                                        <m:dPr>
                                          <m:ctrlPr>
                                            <a:rPr lang="es-ES" sz="1800" i="1">
                                              <a:latin typeface="Cambria Math" panose="02040503050406030204" pitchFamily="18" charset="0"/>
                                            </a:rPr>
                                          </m:ctrlPr>
                                        </m:dPr>
                                        <m:e>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𝑖𝑗</m:t>
                                                  </m:r>
                                                </m:sub>
                                              </m:sSub>
                                            </m:e>
                                          </m:acc>
                                          <m:r>
                                            <a:rPr lang="es-ES" sz="1800" i="1">
                                              <a:latin typeface="Cambria Math" panose="02040503050406030204" pitchFamily="18" charset="0"/>
                                            </a:rPr>
                                            <m:t>−</m:t>
                                          </m:r>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e>
                                      </m:d>
                                    </m:e>
                                    <m:sup>
                                      <m:r>
                                        <a:rPr lang="es-ES" sz="1800" i="1">
                                          <a:latin typeface="Cambria Math" panose="02040503050406030204" pitchFamily="18" charset="0"/>
                                        </a:rPr>
                                        <m:t>2</m:t>
                                      </m:r>
                                    </m:sup>
                                  </m:sSup>
                                </m:e>
                              </m:nary>
                            </m:num>
                            <m:den>
                              <m:r>
                                <a:rPr lang="es-ES" sz="1800" b="0" i="1" smtClean="0">
                                  <a:latin typeface="Cambria Math" panose="02040503050406030204" pitchFamily="18" charset="0"/>
                                </a:rPr>
                                <m:t>𝑁</m:t>
                              </m:r>
                              <m:r>
                                <a:rPr lang="es-ES" sz="1800" b="0" i="1" smtClean="0">
                                  <a:latin typeface="Cambria Math" panose="02040503050406030204" pitchFamily="18" charset="0"/>
                                </a:rPr>
                                <m:t>−</m:t>
                              </m:r>
                              <m:r>
                                <a:rPr lang="es-ES" sz="1800" b="0" i="1" smtClean="0">
                                  <a:latin typeface="Cambria Math" panose="02040503050406030204" pitchFamily="18" charset="0"/>
                                </a:rPr>
                                <m:t>𝐾</m:t>
                              </m:r>
                            </m:den>
                          </m:f>
                        </m:den>
                      </m:f>
                    </m:oMath>
                  </m:oMathPara>
                </a14:m>
                <a:endParaRPr lang="es-ES" sz="1800" dirty="0"/>
              </a:p>
              <a:p>
                <a:pPr marL="0" indent="0" algn="just">
                  <a:buNone/>
                </a:pPr>
                <a:r>
                  <a:rPr lang="es-ES" sz="1800" dirty="0"/>
                  <a:t>donde </a:t>
                </a:r>
                <a14:m>
                  <m:oMath xmlns:m="http://schemas.openxmlformats.org/officeDocument/2006/math">
                    <m:sSub>
                      <m:sSubPr>
                        <m:ctrlPr>
                          <a:rPr lang="es-ES" sz="1800" b="0" i="1" smtClean="0">
                            <a:latin typeface="Cambria Math" panose="02040503050406030204" pitchFamily="18" charset="0"/>
                          </a:rPr>
                        </m:ctrlPr>
                      </m:sSubPr>
                      <m:e>
                        <m:r>
                          <a:rPr lang="es-ES" sz="1800" i="1">
                            <a:latin typeface="Cambria Math" panose="02040503050406030204" pitchFamily="18" charset="0"/>
                          </a:rPr>
                          <m:t>𝑛</m:t>
                        </m:r>
                      </m:e>
                      <m:sub>
                        <m:r>
                          <a:rPr lang="es-ES" sz="1800" b="0" i="1" smtClean="0">
                            <a:latin typeface="Cambria Math" panose="02040503050406030204" pitchFamily="18" charset="0"/>
                          </a:rPr>
                          <m:t>𝑖</m:t>
                        </m:r>
                      </m:sub>
                    </m:sSub>
                  </m:oMath>
                </a14:m>
                <a:r>
                  <a:rPr lang="es-ES" sz="1800" dirty="0"/>
                  <a:t> es el número de observaciones en el grupo </a:t>
                </a:r>
                <a14:m>
                  <m:oMath xmlns:m="http://schemas.openxmlformats.org/officeDocument/2006/math">
                    <m:r>
                      <a:rPr lang="es-ES" sz="1800" b="0" i="1" smtClean="0">
                        <a:latin typeface="Cambria Math" panose="02040503050406030204" pitchFamily="18" charset="0"/>
                      </a:rPr>
                      <m:t>𝑖</m:t>
                    </m:r>
                  </m:oMath>
                </a14:m>
                <a:r>
                  <a:rPr lang="es-ES" sz="1800" dirty="0"/>
                  <a:t>, </a:t>
                </a:r>
                <a14:m>
                  <m:oMath xmlns:m="http://schemas.openxmlformats.org/officeDocument/2006/math">
                    <m:acc>
                      <m:accPr>
                        <m:chr m:val="̅"/>
                        <m:ctrlPr>
                          <a:rPr lang="es-ES" sz="1800" i="1">
                            <a:latin typeface="Cambria Math" panose="02040503050406030204" pitchFamily="18" charset="0"/>
                          </a:rPr>
                        </m:ctrlPr>
                      </m:accPr>
                      <m:e>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m:t>
                            </m:r>
                          </m:sub>
                        </m:sSub>
                      </m:e>
                    </m:acc>
                  </m:oMath>
                </a14:m>
                <a:r>
                  <a:rPr lang="es-ES" sz="1800" dirty="0"/>
                  <a:t> es la media del grupo i, </a:t>
                </a:r>
                <a14:m>
                  <m:oMath xmlns:m="http://schemas.openxmlformats.org/officeDocument/2006/math">
                    <m:acc>
                      <m:accPr>
                        <m:chr m:val="̅"/>
                        <m:ctrlPr>
                          <a:rPr lang="es-ES" sz="1800" i="1">
                            <a:latin typeface="Cambria Math" panose="02040503050406030204" pitchFamily="18" charset="0"/>
                          </a:rPr>
                        </m:ctrlPr>
                      </m:accPr>
                      <m:e>
                        <m:r>
                          <a:rPr lang="es-ES" sz="1800" i="1">
                            <a:latin typeface="Cambria Math" panose="02040503050406030204" pitchFamily="18" charset="0"/>
                          </a:rPr>
                          <m:t>𝑌</m:t>
                        </m:r>
                      </m:e>
                    </m:acc>
                    <m:r>
                      <a:rPr lang="es-ES" sz="1800" i="1">
                        <a:latin typeface="Cambria Math" panose="02040503050406030204" pitchFamily="18" charset="0"/>
                      </a:rPr>
                      <m:t> </m:t>
                    </m:r>
                  </m:oMath>
                </a14:m>
                <a:r>
                  <a:rPr lang="es-ES" sz="1800" dirty="0"/>
                  <a:t>es la media general,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𝑌</m:t>
                        </m:r>
                      </m:e>
                      <m:sub>
                        <m:r>
                          <a:rPr lang="es-ES" sz="1800" i="1">
                            <a:latin typeface="Cambria Math" panose="02040503050406030204" pitchFamily="18" charset="0"/>
                          </a:rPr>
                          <m:t>𝑖𝑗</m:t>
                        </m:r>
                      </m:sub>
                    </m:sSub>
                  </m:oMath>
                </a14:m>
                <a:r>
                  <a:rPr lang="es-ES" sz="1800" dirty="0"/>
                  <a:t> es la observación </a:t>
                </a:r>
                <a14:m>
                  <m:oMath xmlns:m="http://schemas.openxmlformats.org/officeDocument/2006/math">
                    <m:r>
                      <a:rPr lang="es-ES" sz="1800" b="0" i="1" smtClean="0">
                        <a:latin typeface="Cambria Math" panose="02040503050406030204" pitchFamily="18" charset="0"/>
                      </a:rPr>
                      <m:t>𝑗</m:t>
                    </m:r>
                  </m:oMath>
                </a14:m>
                <a:r>
                  <a:rPr lang="es-ES" sz="1800" dirty="0"/>
                  <a:t> en el grupo </a:t>
                </a:r>
                <a14:m>
                  <m:oMath xmlns:m="http://schemas.openxmlformats.org/officeDocument/2006/math">
                    <m:r>
                      <a:rPr lang="es-ES" sz="1800" i="1">
                        <a:latin typeface="Cambria Math" panose="02040503050406030204" pitchFamily="18" charset="0"/>
                      </a:rPr>
                      <m:t>𝑖</m:t>
                    </m:r>
                  </m:oMath>
                </a14:m>
                <a:r>
                  <a:rPr lang="es-ES" sz="1800" dirty="0"/>
                  <a:t>, </a:t>
                </a:r>
                <a14:m>
                  <m:oMath xmlns:m="http://schemas.openxmlformats.org/officeDocument/2006/math">
                    <m:r>
                      <a:rPr lang="es-ES" sz="1800" b="0" i="1" smtClean="0">
                        <a:latin typeface="Cambria Math" panose="02040503050406030204" pitchFamily="18" charset="0"/>
                      </a:rPr>
                      <m:t>𝑁</m:t>
                    </m:r>
                  </m:oMath>
                </a14:m>
                <a:r>
                  <a:rPr lang="es-ES" sz="1800" dirty="0"/>
                  <a:t> es el número total de observaciones y </a:t>
                </a:r>
                <a14:m>
                  <m:oMath xmlns:m="http://schemas.openxmlformats.org/officeDocument/2006/math">
                    <m:r>
                      <a:rPr lang="es-ES" sz="1800" b="0" i="1" smtClean="0">
                        <a:latin typeface="Cambria Math" panose="02040503050406030204" pitchFamily="18" charset="0"/>
                      </a:rPr>
                      <m:t>𝐾</m:t>
                    </m:r>
                  </m:oMath>
                </a14:m>
                <a:r>
                  <a:rPr lang="es-ES" sz="1800" dirty="0"/>
                  <a:t> es el número de grupos.</a:t>
                </a:r>
              </a:p>
              <a:p>
                <a:pPr marL="0" indent="0" algn="just">
                  <a:buNone/>
                </a:pPr>
                <a:r>
                  <a:rPr lang="es-ES" sz="1800" dirty="0"/>
                  <a:t>Por suerte la función </a:t>
                </a:r>
                <a:r>
                  <a:rPr lang="es-ES" sz="1800" dirty="0" err="1"/>
                  <a:t>aov</a:t>
                </a:r>
                <a:r>
                  <a:rPr lang="es-ES" sz="1800" dirty="0"/>
                  <a:t> de R nos ahorra este trabajo</a:t>
                </a:r>
              </a:p>
            </p:txBody>
          </p:sp>
        </mc:Choice>
        <mc:Fallback>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471106" y="2045805"/>
                <a:ext cx="8201788" cy="3822835"/>
              </a:xfrm>
              <a:blipFill>
                <a:blip r:embed="rId2"/>
                <a:stretch>
                  <a:fillRect l="-594" t="-797" r="-1412" b="-957"/>
                </a:stretch>
              </a:blipFill>
            </p:spPr>
            <p:txBody>
              <a:bodyPr/>
              <a:lstStyle/>
              <a:p>
                <a:r>
                  <a:rPr lang="es-ES">
                    <a:noFill/>
                  </a:rPr>
                  <a:t> </a:t>
                </a:r>
              </a:p>
            </p:txBody>
          </p:sp>
        </mc:Fallback>
      </mc:AlternateContent>
    </p:spTree>
    <p:extLst>
      <p:ext uri="{BB962C8B-B14F-4D97-AF65-F5344CB8AC3E}">
        <p14:creationId xmlns:p14="http://schemas.microsoft.com/office/powerpoint/2010/main" val="285508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89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Bibliografía.</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462535" y="1630018"/>
            <a:ext cx="7905863" cy="4747414"/>
          </a:xfrm>
        </p:spPr>
        <p:txBody>
          <a:bodyPr/>
          <a:lstStyle/>
          <a:p>
            <a:endParaRPr lang="es-ES" sz="1200" dirty="0">
              <a:solidFill>
                <a:schemeClr val="tx1"/>
              </a:solidFill>
            </a:endParaRPr>
          </a:p>
          <a:p>
            <a:r>
              <a:rPr lang="es-ES" sz="1800" dirty="0" err="1">
                <a:solidFill>
                  <a:schemeClr val="tx1"/>
                </a:solidFill>
              </a:rPr>
              <a:t>Ejericios</a:t>
            </a:r>
            <a:r>
              <a:rPr lang="es-ES" sz="1800" dirty="0">
                <a:solidFill>
                  <a:schemeClr val="tx1"/>
                </a:solidFill>
              </a:rPr>
              <a:t> a mano de contraste de hipótesis: </a:t>
            </a:r>
            <a:r>
              <a:rPr lang="es-ES" sz="1800" dirty="0">
                <a:hlinkClick r:id="rId2"/>
              </a:rPr>
              <a:t>http://www.estadistica.net/Algoritmos2/guia-pvalor.pdf</a:t>
            </a:r>
            <a:endParaRPr lang="es-ES" sz="1800" dirty="0"/>
          </a:p>
          <a:p>
            <a:r>
              <a:rPr lang="es-ES" sz="1800" dirty="0"/>
              <a:t>Q-Q </a:t>
            </a:r>
            <a:r>
              <a:rPr lang="es-ES" sz="1800" dirty="0" err="1"/>
              <a:t>Plot</a:t>
            </a:r>
            <a:r>
              <a:rPr lang="es-ES" sz="1800" dirty="0"/>
              <a:t>: </a:t>
            </a:r>
            <a:r>
              <a:rPr lang="es-ES" sz="1800" dirty="0">
                <a:hlinkClick r:id="rId3"/>
              </a:rPr>
              <a:t>https://stats.stackexchange.com/questions/101274/how-to-interpret-a-qq-plot</a:t>
            </a:r>
            <a:endParaRPr lang="es-ES" sz="1800" dirty="0"/>
          </a:p>
          <a:p>
            <a:r>
              <a:rPr lang="es-ES" sz="1800" dirty="0"/>
              <a:t>Teoría contraste de hipótesis: </a:t>
            </a:r>
            <a:r>
              <a:rPr lang="es-ES" sz="1800" dirty="0">
                <a:hlinkClick r:id="rId4"/>
              </a:rPr>
              <a:t>http://halweb.uc3m.es/esp/Personal/personas/aarribas/esp/docs/estI_grado/estIG_tema8.pdf</a:t>
            </a:r>
            <a:endParaRPr lang="es-ES" sz="1800" dirty="0"/>
          </a:p>
          <a:p>
            <a:r>
              <a:rPr lang="es-ES" sz="1800" dirty="0"/>
              <a:t>Libro de estadística digerido: </a:t>
            </a:r>
            <a:r>
              <a:rPr lang="es-ES" sz="1800" dirty="0">
                <a:hlinkClick r:id="rId5"/>
              </a:rPr>
              <a:t>https://www.academia.edu/36701678/Practical_Statistics_for_Data_Scientists</a:t>
            </a:r>
            <a:endParaRPr lang="es-ES" sz="1800" dirty="0"/>
          </a:p>
          <a:p>
            <a:r>
              <a:rPr lang="es-ES" sz="1800" dirty="0"/>
              <a:t>Guía de probabilidades: </a:t>
            </a:r>
          </a:p>
          <a:p>
            <a:r>
              <a:rPr lang="es-ES" sz="1800" dirty="0">
                <a:hlinkClick r:id="rId6"/>
              </a:rPr>
              <a:t>http://www.matematica.ciens.ucv.ve/pregrado/Probabilidades/Curso%20de%20Probalidad%20por%20M.%20Arriojas.pdf</a:t>
            </a:r>
            <a:endParaRPr lang="es-ES" sz="1800" dirty="0"/>
          </a:p>
        </p:txBody>
      </p:sp>
    </p:spTree>
    <p:extLst>
      <p:ext uri="{BB962C8B-B14F-4D97-AF65-F5344CB8AC3E}">
        <p14:creationId xmlns:p14="http://schemas.microsoft.com/office/powerpoint/2010/main" val="308963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635206" y="1948071"/>
            <a:ext cx="8044970" cy="4598506"/>
          </a:xfrm>
        </p:spPr>
        <p:txBody>
          <a:bodyPr/>
          <a:lstStyle/>
          <a:p>
            <a:pPr marL="0" indent="0" algn="just">
              <a:buNone/>
            </a:pPr>
            <a:r>
              <a:rPr lang="es-ES" sz="1800" dirty="0"/>
              <a:t>El Cálculo de Probabilidades nos permite calcular el grado de fiabilidad o error de las conclusiones obtenidas mediante inferencia estadística.</a:t>
            </a:r>
          </a:p>
          <a:p>
            <a:pPr marL="0" indent="0" algn="just">
              <a:buNone/>
            </a:pPr>
            <a:r>
              <a:rPr lang="es-ES" sz="1800" dirty="0"/>
              <a:t>La probabilidad mide o cuantifica la incertidumbre que tenemos sobre el resultado de un experimento aleatorio. </a:t>
            </a:r>
          </a:p>
          <a:p>
            <a:pPr marL="0" indent="0" algn="just">
              <a:buNone/>
            </a:pPr>
            <a:r>
              <a:rPr lang="es-ES" sz="1800" dirty="0"/>
              <a:t>Un experimento es determinista cuando existe un conjunto de circunstancias que, antes de su ejecución, determinan completamente su resultado.</a:t>
            </a:r>
          </a:p>
          <a:p>
            <a:pPr marL="0" indent="0" algn="just">
              <a:buNone/>
            </a:pPr>
            <a:r>
              <a:rPr lang="es-ES" sz="1800" dirty="0"/>
              <a:t>Un experimento es aleatorio si no podemos predecir su resultado de antemano:</a:t>
            </a:r>
          </a:p>
          <a:p>
            <a:pPr algn="just"/>
            <a:r>
              <a:rPr lang="es-ES" sz="1800" dirty="0"/>
              <a:t>Se conocen previamente y con exactitud los posibles resultados del experimento.</a:t>
            </a:r>
          </a:p>
          <a:p>
            <a:pPr algn="just"/>
            <a:r>
              <a:rPr lang="es-ES" sz="1800" dirty="0"/>
              <a:t>Es imposible saber su resultado antes de su realización.</a:t>
            </a:r>
          </a:p>
          <a:p>
            <a:pPr algn="just"/>
            <a:r>
              <a:rPr lang="es-ES" sz="1800" dirty="0"/>
              <a:t>Se puede repetir indefinidamente, en las mismas condiciones iniciales, obteniendo resultados distintos.</a:t>
            </a:r>
          </a:p>
        </p:txBody>
      </p:sp>
    </p:spTree>
    <p:extLst>
      <p:ext uri="{BB962C8B-B14F-4D97-AF65-F5344CB8AC3E}">
        <p14:creationId xmlns:p14="http://schemas.microsoft.com/office/powerpoint/2010/main" val="409741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054507"/>
            <a:ext cx="7529035" cy="4492069"/>
          </a:xfrm>
        </p:spPr>
        <p:txBody>
          <a:bodyPr/>
          <a:lstStyle/>
          <a:p>
            <a:pPr marL="0" indent="0" algn="just">
              <a:buNone/>
            </a:pPr>
            <a:r>
              <a:rPr lang="es-ES" dirty="0"/>
              <a:t>La Estadística es la ciencia que estudia cómo debe emplearse la información para luego dar respuesta a situaciones prácticas que entrañan incertidumbre.</a:t>
            </a:r>
          </a:p>
          <a:p>
            <a:pPr marL="0" indent="0" algn="just">
              <a:buNone/>
            </a:pPr>
            <a:endParaRPr lang="es-ES" dirty="0"/>
          </a:p>
          <a:p>
            <a:pPr marL="0" indent="0" algn="just">
              <a:buNone/>
            </a:pPr>
            <a:r>
              <a:rPr lang="es-ES" dirty="0"/>
              <a:t>La estadística se ocupa de obtener conclusiones de investigaciones mediante el uso de modelos matemáticos, proporcionando una metodología a través de la cual se pueda evaluar y juzgar las discrepancias entre lo observado y lo previsto por el modelo (inferencia), todo esto basado en la información contenida en un conjunto de datos.</a:t>
            </a:r>
          </a:p>
        </p:txBody>
      </p:sp>
    </p:spTree>
    <p:extLst>
      <p:ext uri="{BB962C8B-B14F-4D97-AF65-F5344CB8AC3E}">
        <p14:creationId xmlns:p14="http://schemas.microsoft.com/office/powerpoint/2010/main" val="50268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1045155"/>
            <a:ext cx="6531113" cy="733422"/>
          </a:xfrm>
        </p:spPr>
        <p:txBody>
          <a:bodyPr/>
          <a:lstStyle/>
          <a:p>
            <a:pPr algn="r"/>
            <a:r>
              <a:rPr lang="es-ES" sz="3600" dirty="0"/>
              <a:t>Inferencia estadística vs estadística descriptiva</a:t>
            </a:r>
          </a:p>
        </p:txBody>
      </p:sp>
      <p:pic>
        <p:nvPicPr>
          <p:cNvPr id="3" name="Marcador de contenido 2">
            <a:extLst>
              <a:ext uri="{FF2B5EF4-FFF2-40B4-BE49-F238E27FC236}">
                <a16:creationId xmlns:a16="http://schemas.microsoft.com/office/drawing/2014/main" id="{134AC10A-77A9-4252-9986-3C160119CDE8}"/>
              </a:ext>
            </a:extLst>
          </p:cNvPr>
          <p:cNvPicPr>
            <a:picLocks noGrp="1" noChangeAspect="1"/>
          </p:cNvPicPr>
          <p:nvPr>
            <p:ph idx="1"/>
          </p:nvPr>
        </p:nvPicPr>
        <p:blipFill>
          <a:blip r:embed="rId2"/>
          <a:stretch>
            <a:fillRect/>
          </a:stretch>
        </p:blipFill>
        <p:spPr>
          <a:xfrm>
            <a:off x="1662483" y="2693417"/>
            <a:ext cx="5819034" cy="2973656"/>
          </a:xfrm>
          <a:prstGeom prst="rect">
            <a:avLst/>
          </a:prstGeom>
        </p:spPr>
      </p:pic>
    </p:spTree>
    <p:extLst>
      <p:ext uri="{BB962C8B-B14F-4D97-AF65-F5344CB8AC3E}">
        <p14:creationId xmlns:p14="http://schemas.microsoft.com/office/powerpoint/2010/main" val="281034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La</a:t>
            </a:r>
            <a:r>
              <a:rPr lang="es-ES" sz="2000" b="1" dirty="0"/>
              <a:t> Estadística descriptiva </a:t>
            </a:r>
            <a:r>
              <a:rPr lang="es-ES" sz="2000" dirty="0"/>
              <a:t>aporta las técnicas para resumir y presentar la información extraída de una muestra. Sin embargo, rara vez nos interesa la muestra como tal, sino que interesa por su capacidad para aportar información acerca de otros sujetos o otras situaciones.</a:t>
            </a:r>
          </a:p>
          <a:p>
            <a:pPr marL="0" indent="0" algn="just">
              <a:buNone/>
            </a:pPr>
            <a:r>
              <a:rPr lang="es-ES" sz="2000" dirty="0"/>
              <a:t>La </a:t>
            </a:r>
            <a:r>
              <a:rPr lang="es-ES" sz="2000" b="1" dirty="0"/>
              <a:t>Estadística Inferencial </a:t>
            </a:r>
            <a:r>
              <a:rPr lang="es-ES" sz="2000" dirty="0"/>
              <a:t>aporta las técnicas para extraer conclusiones a partir de una muestra. En la inferencia distinguimos:</a:t>
            </a:r>
          </a:p>
          <a:p>
            <a:pPr algn="just"/>
            <a:r>
              <a:rPr lang="es-ES" sz="2000" dirty="0"/>
              <a:t>La Estimación: permite estimar los parámetros de la población a partir de la muestra (Ej.: ¿Qué volumen de envases recicla un hogar español?).</a:t>
            </a:r>
          </a:p>
          <a:p>
            <a:pPr algn="just"/>
            <a:r>
              <a:rPr lang="es-ES" sz="2000" dirty="0"/>
              <a:t>El Contraste de hipótesis: permite tomar una decisión sobre los parámetros de la población (Ej.: ¿Se recicla mejor que hace 10 años?)</a:t>
            </a:r>
          </a:p>
        </p:txBody>
      </p:sp>
    </p:spTree>
    <p:extLst>
      <p:ext uri="{BB962C8B-B14F-4D97-AF65-F5344CB8AC3E}">
        <p14:creationId xmlns:p14="http://schemas.microsoft.com/office/powerpoint/2010/main" val="2736601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97C6D-3B42-43C0-9C21-6FC53FC8C7D1}">
  <ds:schemaRefs>
    <ds:schemaRef ds:uri="http://schemas.openxmlformats.org/package/2006/metadata/core-properties"/>
    <ds:schemaRef ds:uri="23f58540-22b4-45ac-8bc8-ec64c7919c32"/>
    <ds:schemaRef ds:uri="http://purl.org/dc/dcmitype/"/>
    <ds:schemaRef ds:uri="0910e0de-ccbb-42b3-b6ce-bcc211e70987"/>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3.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1532</TotalTime>
  <Words>3008</Words>
  <Application>Microsoft Office PowerPoint</Application>
  <PresentationFormat>Presentación en pantalla (4:3)</PresentationFormat>
  <Paragraphs>205</Paragraphs>
  <Slides>56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56</vt:i4>
      </vt:variant>
    </vt:vector>
  </HeadingPairs>
  <TitlesOfParts>
    <vt:vector size="64" baseType="lpstr">
      <vt:lpstr>Arial</vt:lpstr>
      <vt:lpstr>Calibri</vt:lpstr>
      <vt:lpstr>Cambria Math</vt:lpstr>
      <vt:lpstr>Garamond</vt:lpstr>
      <vt:lpstr>Lato</vt:lpstr>
      <vt:lpstr>Lato Thin</vt:lpstr>
      <vt:lpstr>TrashHand</vt:lpstr>
      <vt:lpstr>Orgánico</vt:lpstr>
      <vt:lpstr>Presentación de PowerPoint</vt:lpstr>
      <vt:lpstr>About me</vt:lpstr>
      <vt:lpstr>Intro Estadística en R</vt:lpstr>
      <vt:lpstr>Motivación Estadística en R</vt:lpstr>
      <vt:lpstr>“R se está quedando atrás”, “R va a morir dentro de poco”, …</vt:lpstr>
      <vt:lpstr>Intro Probabilidad y Estadística</vt:lpstr>
      <vt:lpstr>Intro Probabilidad y Estadística</vt:lpstr>
      <vt:lpstr>Inferencia estadística vs estadística descriptiva</vt:lpstr>
      <vt:lpstr>Inferencia estadística vs estadística descriptiva</vt:lpstr>
      <vt:lpstr>Inferencia estadística vs estadística descriptiva</vt:lpstr>
      <vt:lpstr>Muestra vs. Población</vt:lpstr>
      <vt:lpstr>Muestra vs. Población</vt:lpstr>
      <vt:lpstr>Variable aleatoria.</vt:lpstr>
      <vt:lpstr>Variable aleatoria.</vt:lpstr>
      <vt:lpstr>Función de probabilidad</vt:lpstr>
      <vt:lpstr>Función de probabilidad</vt:lpstr>
      <vt:lpstr>Función de distribución</vt:lpstr>
      <vt:lpstr>Ejemplos v.a. discretas</vt:lpstr>
      <vt:lpstr>Ejemplos v.a. continuas</vt:lpstr>
      <vt:lpstr>Estadísticos básicos</vt:lpstr>
      <vt:lpstr>Boxplots</vt:lpstr>
      <vt:lpstr>Histograma</vt:lpstr>
      <vt:lpstr>Histograma</vt:lpstr>
      <vt:lpstr>Quantiles</vt:lpstr>
      <vt:lpstr>Let’s do it…</vt:lpstr>
      <vt:lpstr>Covarianza y correlación</vt:lpstr>
      <vt:lpstr>Let’s do it…</vt:lpstr>
      <vt:lpstr>Quantile Quantile Plot</vt:lpstr>
      <vt:lpstr>Quantile Quantile Plot</vt:lpstr>
      <vt:lpstr>Quantile Quantile Plot</vt:lpstr>
      <vt:lpstr>Quantile Quantile Plot</vt:lpstr>
      <vt:lpstr>Let’s do it…</vt:lpstr>
      <vt:lpstr>Estimadores</vt:lpstr>
      <vt:lpstr>Estimadores</vt:lpstr>
      <vt:lpstr>Inferencia Estadística, o como estimar sobre una población a partir de una muestra…</vt:lpstr>
      <vt:lpstr>Intervalos de confianza</vt:lpstr>
      <vt:lpstr>Ejemplo</vt:lpstr>
      <vt:lpstr>Interpretación</vt:lpstr>
      <vt:lpstr>Let’s do it…</vt:lpstr>
      <vt:lpstr>Prueba de hipótesis</vt:lpstr>
      <vt:lpstr>Prueba de hipótesis</vt:lpstr>
      <vt:lpstr>Tipos de errores</vt:lpstr>
      <vt:lpstr>Conclusiones en prueba de hipótesis</vt:lpstr>
      <vt:lpstr>Regiones de rechazo</vt:lpstr>
      <vt:lpstr>Regiones de rechazo</vt:lpstr>
      <vt:lpstr>Ejemplos “a mano”</vt:lpstr>
      <vt:lpstr>P-valor</vt:lpstr>
      <vt:lpstr>P-valor</vt:lpstr>
      <vt:lpstr>T-Tests: una sola distribución para múltiples pruebas… </vt:lpstr>
      <vt:lpstr>One-Sample t-test</vt:lpstr>
      <vt:lpstr>Estadístico t</vt:lpstr>
      <vt:lpstr>Two-Sample t-test</vt:lpstr>
      <vt:lpstr>Analysis Of VAriance</vt:lpstr>
      <vt:lpstr>Let’s do it…</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135</cp:revision>
  <dcterms:created xsi:type="dcterms:W3CDTF">2019-02-15T05:58:44Z</dcterms:created>
  <dcterms:modified xsi:type="dcterms:W3CDTF">2019-07-16T17:01:36Z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